
<file path=[Content_Types].xml><?xml version="1.0" encoding="utf-8"?>
<Types xmlns="http://schemas.openxmlformats.org/package/2006/content-types">
  <Default Extension="fntdata" ContentType="application/x-fontdata"/>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5"/>
  </p:notesMasterIdLst>
  <p:sldIdLst>
    <p:sldId id="260" r:id="rId2"/>
    <p:sldId id="262" r:id="rId3"/>
    <p:sldId id="285" r:id="rId4"/>
    <p:sldId id="258" r:id="rId5"/>
    <p:sldId id="259" r:id="rId6"/>
    <p:sldId id="265" r:id="rId7"/>
    <p:sldId id="288" r:id="rId8"/>
    <p:sldId id="291" r:id="rId9"/>
    <p:sldId id="267" r:id="rId10"/>
    <p:sldId id="266" r:id="rId11"/>
    <p:sldId id="286" r:id="rId12"/>
    <p:sldId id="287" r:id="rId13"/>
    <p:sldId id="289" r:id="rId14"/>
    <p:sldId id="290" r:id="rId15"/>
    <p:sldId id="292" r:id="rId16"/>
    <p:sldId id="293" r:id="rId17"/>
    <p:sldId id="294" r:id="rId18"/>
    <p:sldId id="295" r:id="rId19"/>
    <p:sldId id="296" r:id="rId20"/>
    <p:sldId id="297" r:id="rId21"/>
    <p:sldId id="298" r:id="rId22"/>
    <p:sldId id="284" r:id="rId23"/>
    <p:sldId id="282" r:id="rId24"/>
  </p:sldIdLst>
  <p:sldSz cx="9144000" cy="5143500" type="screen16x9"/>
  <p:notesSz cx="6858000" cy="9144000"/>
  <p:embeddedFontLst>
    <p:embeddedFont>
      <p:font typeface="Avenir" panose="02000503020000020003" pitchFamily="2" charset="0"/>
      <p:regular r:id="rId26"/>
      <p:italic r:id="rId27"/>
    </p:embeddedFont>
    <p:embeddedFont>
      <p:font typeface="Bitter" pitchFamily="2" charset="77"/>
      <p:regular r:id="rId28"/>
      <p:bold r:id="rId29"/>
      <p:italic r:id="rId30"/>
      <p:boldItalic r:id="rId31"/>
    </p:embeddedFont>
    <p:embeddedFont>
      <p:font typeface="Bitter Medium" pitchFamily="2" charset="77"/>
      <p:regular r:id="rId32"/>
      <p:bold r:id="rId33"/>
      <p:italic r:id="rId34"/>
      <p:boldItalic r:id="rId35"/>
    </p:embeddedFont>
    <p:embeddedFont>
      <p:font typeface="Calibri" panose="020F0502020204030204" pitchFamily="34" charset="0"/>
      <p:regular r:id="rId36"/>
      <p:bold r:id="rId37"/>
      <p:italic r:id="rId38"/>
      <p:boldItalic r:id="rId39"/>
    </p:embeddedFont>
    <p:embeddedFont>
      <p:font typeface="Source Sans Pro" panose="020B0503030403020204" pitchFamily="34" charset="0"/>
      <p:regular r:id="rId40"/>
      <p:bold r:id="rId41"/>
      <p:italic r:id="rId42"/>
      <p:boldItalic r:id="rId43"/>
    </p:embeddedFont>
    <p:embeddedFont>
      <p:font typeface="Source Sans Pro Light" panose="020B0403030403020204" pitchFamily="34" charset="0"/>
      <p:regular r:id="rId44"/>
      <p:italic r:id="rId45"/>
    </p:embeddedFont>
    <p:embeddedFont>
      <p:font typeface="Source Sans Pro SemiBold" panose="020B0503030403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E88848-8C31-4E50-A723-82F66B7E5908}">
  <a:tblStyle styleId="{86E88848-8C31-4E50-A723-82F66B7E59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3"/>
  </p:normalViewPr>
  <p:slideViewPr>
    <p:cSldViewPr snapToGrid="0">
      <p:cViewPr varScale="1">
        <p:scale>
          <a:sx n="160" d="100"/>
          <a:sy n="160" d="100"/>
        </p:scale>
        <p:origin x="240"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eg>
</file>

<file path=ppt/media/image6.jpe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92adcb623_0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92adcb623_0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92adcb623_0_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892adcb623_0_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892adcb623_0_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892adcb623_0_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34326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892adcb623_0_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892adcb623_0_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96963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892adcb623_0_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892adcb623_0_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01786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92adcb623_0_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892adcb623_0_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9182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892adcb623_0_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892adcb623_0_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973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92adcb623_0_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892adcb623_0_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76311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892adcb623_0_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892adcb623_0_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60302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892adcb623_0_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892adcb623_0_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11471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892adcb623_0_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892adcb623_0_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7909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892adcb623_0_58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9" name="Google Shape;179;g892adcb623_0_5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892adcb623_0_27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g892adcb623_0_2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62043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892adcb623_0_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892adcb623_0_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1519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892adcb623_0_44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3" name="Google Shape;363;g892adcb623_0_4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892adcb623_0_61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Potential Closing Slide</a:t>
            </a:r>
            <a:endParaRPr/>
          </a:p>
        </p:txBody>
      </p:sp>
      <p:sp>
        <p:nvSpPr>
          <p:cNvPr id="353" name="Google Shape;353;g892adcb623_0_6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892adcb623_0_27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g892adcb623_0_2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2a21743f5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endParaRPr/>
          </a:p>
        </p:txBody>
      </p:sp>
      <p:sp>
        <p:nvSpPr>
          <p:cNvPr id="150" name="Google Shape;150;ge2a21743f5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360b30891_0_19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Char char="●"/>
            </a:pPr>
            <a:endParaRPr/>
          </a:p>
        </p:txBody>
      </p:sp>
      <p:sp>
        <p:nvSpPr>
          <p:cNvPr id="188" name="Google Shape;188;ge360b30891_0_1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892adcb623_0_58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g892adcb623_0_5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892adcb623_0_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892adcb623_0_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5060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92adcb623_0_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892adcb623_0_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7145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892adcb623_0_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892adcb623_0_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1143000" y="1183006"/>
            <a:ext cx="6858000" cy="1486800"/>
          </a:xfrm>
          <a:prstGeom prst="rect">
            <a:avLst/>
          </a:prstGeom>
          <a:noFill/>
          <a:ln>
            <a:noFill/>
          </a:ln>
        </p:spPr>
        <p:txBody>
          <a:bodyPr spcFirstLastPara="1" wrap="square" lIns="34275" tIns="34275" rIns="34275" bIns="34275" anchor="b" anchorCtr="0">
            <a:noAutofit/>
          </a:bodyPr>
          <a:lstStyle>
            <a:lvl1pPr lvl="0" algn="ctr" rtl="0">
              <a:lnSpc>
                <a:spcPct val="100000"/>
              </a:lnSpc>
              <a:spcBef>
                <a:spcPts val="0"/>
              </a:spcBef>
              <a:spcAft>
                <a:spcPts val="0"/>
              </a:spcAft>
              <a:buClr>
                <a:schemeClr val="accent3"/>
              </a:buClr>
              <a:buSzPts val="3600"/>
              <a:buFont typeface="Bitter"/>
              <a:buNone/>
              <a:defRPr sz="3600">
                <a:solidFill>
                  <a:schemeClr val="accent3"/>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11" name="Google Shape;11;p2"/>
          <p:cNvSpPr txBox="1">
            <a:spLocks noGrp="1"/>
          </p:cNvSpPr>
          <p:nvPr>
            <p:ph type="body" idx="1"/>
          </p:nvPr>
        </p:nvSpPr>
        <p:spPr>
          <a:xfrm>
            <a:off x="1143000" y="2695532"/>
            <a:ext cx="6858000" cy="570600"/>
          </a:xfrm>
          <a:prstGeom prst="rect">
            <a:avLst/>
          </a:prstGeom>
          <a:noFill/>
          <a:ln>
            <a:noFill/>
          </a:ln>
        </p:spPr>
        <p:txBody>
          <a:bodyPr spcFirstLastPara="1" wrap="square" lIns="34275" tIns="34275" rIns="34275" bIns="34275" anchor="t" anchorCtr="0">
            <a:noAutofit/>
          </a:bodyPr>
          <a:lstStyle>
            <a:lvl1pPr marL="457200" lvl="0" indent="-228600" algn="ctr" rtl="0">
              <a:lnSpc>
                <a:spcPct val="120000"/>
              </a:lnSpc>
              <a:spcBef>
                <a:spcPts val="0"/>
              </a:spcBef>
              <a:spcAft>
                <a:spcPts val="0"/>
              </a:spcAft>
              <a:buClr>
                <a:srgbClr val="7F8EA3"/>
              </a:buClr>
              <a:buSzPts val="1400"/>
              <a:buFont typeface="Source Sans Pro"/>
              <a:buNone/>
              <a:defRPr sz="1400">
                <a:solidFill>
                  <a:srgbClr val="7F8EA3"/>
                </a:solidFill>
                <a:latin typeface="Source Sans Pro"/>
                <a:ea typeface="Source Sans Pro"/>
                <a:cs typeface="Source Sans Pro"/>
                <a:sym typeface="Source Sans Pro"/>
              </a:defRPr>
            </a:lvl1pPr>
            <a:lvl2pPr marL="914400" lvl="1" indent="-228600" algn="ctr" rtl="0">
              <a:lnSpc>
                <a:spcPct val="120000"/>
              </a:lnSpc>
              <a:spcBef>
                <a:spcPts val="0"/>
              </a:spcBef>
              <a:spcAft>
                <a:spcPts val="0"/>
              </a:spcAft>
              <a:buClr>
                <a:srgbClr val="7F8EA3"/>
              </a:buClr>
              <a:buSzPts val="1400"/>
              <a:buFont typeface="Source Sans Pro"/>
              <a:buNone/>
              <a:defRPr sz="1400">
                <a:solidFill>
                  <a:srgbClr val="7F8EA3"/>
                </a:solidFill>
                <a:latin typeface="Source Sans Pro"/>
                <a:ea typeface="Source Sans Pro"/>
                <a:cs typeface="Source Sans Pro"/>
                <a:sym typeface="Source Sans Pro"/>
              </a:defRPr>
            </a:lvl2pPr>
            <a:lvl3pPr marL="1371600" lvl="2" indent="-228600" algn="ctr" rtl="0">
              <a:lnSpc>
                <a:spcPct val="120000"/>
              </a:lnSpc>
              <a:spcBef>
                <a:spcPts val="0"/>
              </a:spcBef>
              <a:spcAft>
                <a:spcPts val="0"/>
              </a:spcAft>
              <a:buClr>
                <a:srgbClr val="7F8EA3"/>
              </a:buClr>
              <a:buSzPts val="1400"/>
              <a:buFont typeface="Source Sans Pro"/>
              <a:buNone/>
              <a:defRPr sz="1400">
                <a:solidFill>
                  <a:srgbClr val="7F8EA3"/>
                </a:solidFill>
                <a:latin typeface="Source Sans Pro"/>
                <a:ea typeface="Source Sans Pro"/>
                <a:cs typeface="Source Sans Pro"/>
                <a:sym typeface="Source Sans Pro"/>
              </a:defRPr>
            </a:lvl3pPr>
            <a:lvl4pPr marL="1828800" lvl="3" indent="-228600" algn="ctr" rtl="0">
              <a:lnSpc>
                <a:spcPct val="120000"/>
              </a:lnSpc>
              <a:spcBef>
                <a:spcPts val="0"/>
              </a:spcBef>
              <a:spcAft>
                <a:spcPts val="0"/>
              </a:spcAft>
              <a:buClr>
                <a:srgbClr val="7F8EA3"/>
              </a:buClr>
              <a:buSzPts val="1400"/>
              <a:buFont typeface="Source Sans Pro"/>
              <a:buNone/>
              <a:defRPr sz="1400">
                <a:solidFill>
                  <a:srgbClr val="7F8EA3"/>
                </a:solidFill>
                <a:latin typeface="Source Sans Pro"/>
                <a:ea typeface="Source Sans Pro"/>
                <a:cs typeface="Source Sans Pro"/>
                <a:sym typeface="Source Sans Pro"/>
              </a:defRPr>
            </a:lvl4pPr>
            <a:lvl5pPr marL="2286000" lvl="4" indent="-228600" algn="ctr" rtl="0">
              <a:lnSpc>
                <a:spcPct val="120000"/>
              </a:lnSpc>
              <a:spcBef>
                <a:spcPts val="0"/>
              </a:spcBef>
              <a:spcAft>
                <a:spcPts val="0"/>
              </a:spcAft>
              <a:buClr>
                <a:srgbClr val="7F8EA3"/>
              </a:buClr>
              <a:buSzPts val="1400"/>
              <a:buFont typeface="Source Sans Pro"/>
              <a:buNone/>
              <a:defRPr sz="1400">
                <a:solidFill>
                  <a:srgbClr val="7F8EA3"/>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12" name="Google Shape;12;p2"/>
          <p:cNvSpPr txBox="1">
            <a:spLocks noGrp="1"/>
          </p:cNvSpPr>
          <p:nvPr>
            <p:ph type="sldNum" idx="12"/>
          </p:nvPr>
        </p:nvSpPr>
        <p:spPr>
          <a:xfrm>
            <a:off x="6346896" y="4663388"/>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ison dark">
  <p:cSld name="Comparison dark">
    <p:bg>
      <p:bgPr>
        <a:solidFill>
          <a:schemeClr val="accent1"/>
        </a:solidFill>
        <a:effectLst/>
      </p:bgPr>
    </p:bg>
    <p:spTree>
      <p:nvGrpSpPr>
        <p:cNvPr id="1" name="Shape 53"/>
        <p:cNvGrpSpPr/>
        <p:nvPr/>
      </p:nvGrpSpPr>
      <p:grpSpPr>
        <a:xfrm>
          <a:off x="0" y="0"/>
          <a:ext cx="0" cy="0"/>
          <a:chOff x="0" y="0"/>
          <a:chExt cx="0" cy="0"/>
        </a:xfrm>
      </p:grpSpPr>
      <p:sp>
        <p:nvSpPr>
          <p:cNvPr id="54" name="Google Shape;54;p11"/>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rgbClr val="FFFFFF"/>
              </a:buClr>
              <a:buSzPts val="2800"/>
              <a:buFont typeface="Bitter"/>
              <a:buNone/>
              <a:defRPr>
                <a:solidFill>
                  <a:srgbClr val="FFFFFF"/>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55" name="Google Shape;55;p11"/>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56" name="Google Shape;56;p11"/>
          <p:cNvSpPr txBox="1">
            <a:spLocks noGrp="1"/>
          </p:cNvSpPr>
          <p:nvPr>
            <p:ph type="body" idx="1"/>
          </p:nvPr>
        </p:nvSpPr>
        <p:spPr>
          <a:xfrm>
            <a:off x="457200" y="1144190"/>
            <a:ext cx="3962400" cy="34851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57" name="Google Shape;57;p11"/>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ntent Boxes">
  <p:cSld name="Three Content Boxes">
    <p:spTree>
      <p:nvGrpSpPr>
        <p:cNvPr id="1" name="Shape 58"/>
        <p:cNvGrpSpPr/>
        <p:nvPr/>
      </p:nvGrpSpPr>
      <p:grpSpPr>
        <a:xfrm>
          <a:off x="0" y="0"/>
          <a:ext cx="0" cy="0"/>
          <a:chOff x="0" y="0"/>
          <a:chExt cx="0" cy="0"/>
        </a:xfrm>
      </p:grpSpPr>
      <p:sp>
        <p:nvSpPr>
          <p:cNvPr id="59" name="Google Shape;59;p12"/>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60" name="Google Shape;60;p12"/>
          <p:cNvSpPr txBox="1">
            <a:spLocks noGrp="1"/>
          </p:cNvSpPr>
          <p:nvPr>
            <p:ph type="body" idx="1"/>
          </p:nvPr>
        </p:nvSpPr>
        <p:spPr>
          <a:xfrm>
            <a:off x="457200" y="1856789"/>
            <a:ext cx="2743200" cy="2752200"/>
          </a:xfrm>
          <a:prstGeom prst="rect">
            <a:avLst/>
          </a:prstGeom>
          <a:solidFill>
            <a:srgbClr val="F2F2F2"/>
          </a:solidFill>
          <a:ln w="76200" cap="flat" cmpd="sng">
            <a:solidFill>
              <a:srgbClr val="FFFFFF"/>
            </a:solidFill>
            <a:prstDash val="solid"/>
            <a:round/>
            <a:headEnd type="none" w="sm" len="sm"/>
            <a:tailEnd type="none" w="sm" len="sm"/>
          </a:ln>
        </p:spPr>
        <p:txBody>
          <a:bodyPr spcFirstLastPara="1" wrap="square" lIns="171450" tIns="171450" rIns="171450" bIns="171450" anchor="t" anchorCtr="0">
            <a:noAutofit/>
          </a:bodyPr>
          <a:lstStyle>
            <a:lvl1pPr marL="457200" lvl="0"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2pPr>
            <a:lvl3pPr marL="1371600" lvl="2"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3pPr>
            <a:lvl4pPr marL="1828800" lvl="3"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4pPr>
            <a:lvl5pPr marL="2286000" lvl="4"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61" name="Google Shape;61;p12"/>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62" name="Google Shape;62;p12"/>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ree Content Boxes dark">
  <p:cSld name="Three Content Boxes dark">
    <p:bg>
      <p:bgPr>
        <a:solidFill>
          <a:schemeClr val="accent1"/>
        </a:solidFill>
        <a:effectLst/>
      </p:bgPr>
    </p:bg>
    <p:spTree>
      <p:nvGrpSpPr>
        <p:cNvPr id="1" name="Shape 63"/>
        <p:cNvGrpSpPr/>
        <p:nvPr/>
      </p:nvGrpSpPr>
      <p:grpSpPr>
        <a:xfrm>
          <a:off x="0" y="0"/>
          <a:ext cx="0" cy="0"/>
          <a:chOff x="0" y="0"/>
          <a:chExt cx="0" cy="0"/>
        </a:xfrm>
      </p:grpSpPr>
      <p:sp>
        <p:nvSpPr>
          <p:cNvPr id="64" name="Google Shape;64;p13"/>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rgbClr val="FFFFFF"/>
              </a:buClr>
              <a:buSzPts val="2800"/>
              <a:buFont typeface="Bitter"/>
              <a:buNone/>
              <a:defRPr>
                <a:solidFill>
                  <a:srgbClr val="FFFFFF"/>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65" name="Google Shape;65;p13"/>
          <p:cNvSpPr txBox="1">
            <a:spLocks noGrp="1"/>
          </p:cNvSpPr>
          <p:nvPr>
            <p:ph type="body" idx="1"/>
          </p:nvPr>
        </p:nvSpPr>
        <p:spPr>
          <a:xfrm>
            <a:off x="457200" y="1856789"/>
            <a:ext cx="2743200" cy="2752200"/>
          </a:xfrm>
          <a:prstGeom prst="rect">
            <a:avLst/>
          </a:prstGeom>
          <a:solidFill>
            <a:srgbClr val="318DDA"/>
          </a:solidFill>
          <a:ln w="76200" cap="flat" cmpd="sng">
            <a:solidFill>
              <a:schemeClr val="accent1"/>
            </a:solidFill>
            <a:prstDash val="solid"/>
            <a:round/>
            <a:headEnd type="none" w="sm" len="sm"/>
            <a:tailEnd type="none" w="sm" len="sm"/>
          </a:ln>
        </p:spPr>
        <p:txBody>
          <a:bodyPr spcFirstLastPara="1" wrap="square" lIns="171450" tIns="171450" rIns="171450" bIns="171450" anchor="t" anchorCtr="0">
            <a:noAutofit/>
          </a:bodyPr>
          <a:lstStyle>
            <a:lvl1pPr marL="457200" lvl="0"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2pPr>
            <a:lvl3pPr marL="1371600" lvl="2"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3pPr>
            <a:lvl4pPr marL="1828800" lvl="3"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4pPr>
            <a:lvl5pPr marL="2286000" lvl="4"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66" name="Google Shape;66;p13"/>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67" name="Google Shape;67;p13"/>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Four Content Boxes dark">
  <p:cSld name="Four Content Boxes dark">
    <p:bg>
      <p:bgPr>
        <a:solidFill>
          <a:schemeClr val="accent1"/>
        </a:solidFill>
        <a:effectLst/>
      </p:bgPr>
    </p:bg>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rgbClr val="FFFFFF"/>
              </a:buClr>
              <a:buSzPts val="2800"/>
              <a:buFont typeface="Bitter"/>
              <a:buNone/>
              <a:defRPr>
                <a:solidFill>
                  <a:srgbClr val="FFFFFF"/>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70" name="Google Shape;70;p14"/>
          <p:cNvSpPr txBox="1">
            <a:spLocks noGrp="1"/>
          </p:cNvSpPr>
          <p:nvPr>
            <p:ph type="body" idx="1"/>
          </p:nvPr>
        </p:nvSpPr>
        <p:spPr>
          <a:xfrm>
            <a:off x="457200" y="1856790"/>
            <a:ext cx="4114800" cy="1389900"/>
          </a:xfrm>
          <a:prstGeom prst="rect">
            <a:avLst/>
          </a:prstGeom>
          <a:solidFill>
            <a:srgbClr val="318DDA"/>
          </a:solidFill>
          <a:ln w="76200" cap="flat" cmpd="sng">
            <a:solidFill>
              <a:schemeClr val="accent1"/>
            </a:solidFill>
            <a:prstDash val="solid"/>
            <a:round/>
            <a:headEnd type="none" w="sm" len="sm"/>
            <a:tailEnd type="none" w="sm" len="sm"/>
          </a:ln>
        </p:spPr>
        <p:txBody>
          <a:bodyPr spcFirstLastPara="1" wrap="square" lIns="171450" tIns="171450" rIns="171450" bIns="171450" anchor="t" anchorCtr="0">
            <a:noAutofit/>
          </a:bodyPr>
          <a:lstStyle>
            <a:lvl1pPr marL="457200" lvl="0"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2pPr>
            <a:lvl3pPr marL="1371600" lvl="2"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3pPr>
            <a:lvl4pPr marL="1828800" lvl="3"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4pPr>
            <a:lvl5pPr marL="2286000" lvl="4"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71" name="Google Shape;71;p14"/>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72" name="Google Shape;72;p14"/>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1/3">
  <p:cSld name="Image 1/3">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457201" y="514350"/>
            <a:ext cx="5334000" cy="647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75" name="Google Shape;75;p15"/>
          <p:cNvSpPr txBox="1">
            <a:spLocks noGrp="1"/>
          </p:cNvSpPr>
          <p:nvPr>
            <p:ph type="body" idx="1"/>
          </p:nvPr>
        </p:nvSpPr>
        <p:spPr>
          <a:xfrm>
            <a:off x="6096000" y="0"/>
            <a:ext cx="3048000" cy="46293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76" name="Google Shape;76;p15"/>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77" name="Google Shape;77;p15"/>
          <p:cNvSpPr txBox="1">
            <a:spLocks noGrp="1"/>
          </p:cNvSpPr>
          <p:nvPr>
            <p:ph type="body" idx="2"/>
          </p:nvPr>
        </p:nvSpPr>
        <p:spPr>
          <a:xfrm>
            <a:off x="457200" y="247650"/>
            <a:ext cx="53340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Image 1/3 dark">
  <p:cSld name="Image 1/3 dark">
    <p:bg>
      <p:bgPr>
        <a:solidFill>
          <a:schemeClr val="accent1"/>
        </a:solidFill>
        <a:effectLst/>
      </p:bgPr>
    </p:bg>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457201" y="514350"/>
            <a:ext cx="5334000" cy="647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rgbClr val="FFFFFF"/>
              </a:buClr>
              <a:buSzPts val="2800"/>
              <a:buFont typeface="Bitter"/>
              <a:buNone/>
              <a:defRPr>
                <a:solidFill>
                  <a:srgbClr val="FFFFFF"/>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80" name="Google Shape;80;p16"/>
          <p:cNvSpPr txBox="1">
            <a:spLocks noGrp="1"/>
          </p:cNvSpPr>
          <p:nvPr>
            <p:ph type="body" idx="1"/>
          </p:nvPr>
        </p:nvSpPr>
        <p:spPr>
          <a:xfrm>
            <a:off x="6096000" y="0"/>
            <a:ext cx="3048000" cy="46293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81" name="Google Shape;81;p16"/>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82" name="Google Shape;82;p16"/>
          <p:cNvSpPr txBox="1">
            <a:spLocks noGrp="1"/>
          </p:cNvSpPr>
          <p:nvPr>
            <p:ph type="body" idx="2"/>
          </p:nvPr>
        </p:nvSpPr>
        <p:spPr>
          <a:xfrm>
            <a:off x="457200" y="247650"/>
            <a:ext cx="53340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Image 1/2">
  <p:cSld name="Image 1/2">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457202" y="514352"/>
            <a:ext cx="3962400" cy="647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85" name="Google Shape;85;p17"/>
          <p:cNvSpPr txBox="1">
            <a:spLocks noGrp="1"/>
          </p:cNvSpPr>
          <p:nvPr>
            <p:ph type="body" idx="1"/>
          </p:nvPr>
        </p:nvSpPr>
        <p:spPr>
          <a:xfrm>
            <a:off x="4724400" y="0"/>
            <a:ext cx="4419600" cy="46293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86" name="Google Shape;86;p17"/>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87" name="Google Shape;87;p17"/>
          <p:cNvSpPr txBox="1">
            <a:spLocks noGrp="1"/>
          </p:cNvSpPr>
          <p:nvPr>
            <p:ph type="body" idx="2"/>
          </p:nvPr>
        </p:nvSpPr>
        <p:spPr>
          <a:xfrm>
            <a:off x="457200" y="247650"/>
            <a:ext cx="39624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Image 1/2 dark">
  <p:cSld name="Image 1/2 dark">
    <p:bg>
      <p:bgPr>
        <a:solidFill>
          <a:schemeClr val="accent1"/>
        </a:solidFill>
        <a:effectLst/>
      </p:bgPr>
    </p:bg>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457202" y="514352"/>
            <a:ext cx="3962400" cy="647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rgbClr val="FFFFFF"/>
              </a:buClr>
              <a:buSzPts val="2800"/>
              <a:buFont typeface="Bitter"/>
              <a:buNone/>
              <a:defRPr>
                <a:solidFill>
                  <a:srgbClr val="FFFFFF"/>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90" name="Google Shape;90;p18"/>
          <p:cNvSpPr txBox="1">
            <a:spLocks noGrp="1"/>
          </p:cNvSpPr>
          <p:nvPr>
            <p:ph type="body" idx="1"/>
          </p:nvPr>
        </p:nvSpPr>
        <p:spPr>
          <a:xfrm>
            <a:off x="4724400" y="0"/>
            <a:ext cx="4419600" cy="46293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91" name="Google Shape;91;p18"/>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92" name="Google Shape;92;p18"/>
          <p:cNvSpPr txBox="1">
            <a:spLocks noGrp="1"/>
          </p:cNvSpPr>
          <p:nvPr>
            <p:ph type="body" idx="2"/>
          </p:nvPr>
        </p:nvSpPr>
        <p:spPr>
          <a:xfrm>
            <a:off x="457200" y="247650"/>
            <a:ext cx="39624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Image 2/3">
  <p:cSld name="Image 2/3">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457200" y="514348"/>
            <a:ext cx="2571900" cy="9858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95" name="Google Shape;95;p19"/>
          <p:cNvSpPr txBox="1">
            <a:spLocks noGrp="1"/>
          </p:cNvSpPr>
          <p:nvPr>
            <p:ph type="body" idx="1"/>
          </p:nvPr>
        </p:nvSpPr>
        <p:spPr>
          <a:xfrm>
            <a:off x="3371850" y="0"/>
            <a:ext cx="5772000" cy="46293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96" name="Google Shape;96;p19"/>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97" name="Google Shape;97;p19"/>
          <p:cNvSpPr txBox="1">
            <a:spLocks noGrp="1"/>
          </p:cNvSpPr>
          <p:nvPr>
            <p:ph type="body" idx="2"/>
          </p:nvPr>
        </p:nvSpPr>
        <p:spPr>
          <a:xfrm>
            <a:off x="457200" y="247650"/>
            <a:ext cx="25719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Image 2/3 dark">
  <p:cSld name="Image 2/3 dark">
    <p:bg>
      <p:bgPr>
        <a:solidFill>
          <a:schemeClr val="accent1"/>
        </a:solidFill>
        <a:effectLst/>
      </p:bgPr>
    </p:bg>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457200" y="514348"/>
            <a:ext cx="2571900" cy="9858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rgbClr val="FFFFFF"/>
              </a:buClr>
              <a:buSzPts val="2800"/>
              <a:buFont typeface="Bitter"/>
              <a:buNone/>
              <a:defRPr>
                <a:solidFill>
                  <a:srgbClr val="FFFFFF"/>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100" name="Google Shape;100;p20"/>
          <p:cNvSpPr txBox="1">
            <a:spLocks noGrp="1"/>
          </p:cNvSpPr>
          <p:nvPr>
            <p:ph type="body" idx="1"/>
          </p:nvPr>
        </p:nvSpPr>
        <p:spPr>
          <a:xfrm>
            <a:off x="3371850" y="0"/>
            <a:ext cx="5772000" cy="46293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101" name="Google Shape;101;p20"/>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102" name="Google Shape;102;p20"/>
          <p:cNvSpPr txBox="1">
            <a:spLocks noGrp="1"/>
          </p:cNvSpPr>
          <p:nvPr>
            <p:ph type="body" idx="2"/>
          </p:nvPr>
        </p:nvSpPr>
        <p:spPr>
          <a:xfrm>
            <a:off x="457200" y="247650"/>
            <a:ext cx="25719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tx">
  <p:cSld name="TITLE_AND_BODY">
    <p:bg>
      <p:bgPr>
        <a:solidFill>
          <a:schemeClr val="accent1"/>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57200" y="2208036"/>
            <a:ext cx="8229600" cy="727500"/>
          </a:xfrm>
          <a:prstGeom prst="rect">
            <a:avLst/>
          </a:prstGeom>
          <a:noFill/>
          <a:ln>
            <a:noFill/>
          </a:ln>
        </p:spPr>
        <p:txBody>
          <a:bodyPr spcFirstLastPara="1" wrap="square" lIns="34275" tIns="34275" rIns="34275" bIns="34275" anchor="b" anchorCtr="0">
            <a:noAutofit/>
          </a:bodyPr>
          <a:lstStyle>
            <a:lvl1pPr lvl="0" algn="l" rtl="0">
              <a:lnSpc>
                <a:spcPct val="100000"/>
              </a:lnSpc>
              <a:spcBef>
                <a:spcPts val="0"/>
              </a:spcBef>
              <a:spcAft>
                <a:spcPts val="0"/>
              </a:spcAft>
              <a:buClr>
                <a:srgbClr val="FFFFFF"/>
              </a:buClr>
              <a:buSzPts val="3600"/>
              <a:buFont typeface="Bitter"/>
              <a:buNone/>
              <a:defRPr sz="3600">
                <a:solidFill>
                  <a:srgbClr val="FFFFFF"/>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15" name="Google Shape;15;p3"/>
          <p:cNvSpPr txBox="1">
            <a:spLocks noGrp="1"/>
          </p:cNvSpPr>
          <p:nvPr>
            <p:ph type="body" idx="1"/>
          </p:nvPr>
        </p:nvSpPr>
        <p:spPr>
          <a:xfrm>
            <a:off x="457200" y="1821847"/>
            <a:ext cx="8229600" cy="3618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FFFFFF"/>
              </a:buClr>
              <a:buSzPts val="1400"/>
              <a:buFont typeface="Source Sans Pro"/>
              <a:buNone/>
              <a:defRPr sz="1400" cap="none">
                <a:solidFill>
                  <a:srgbClr val="FFFFFF"/>
                </a:solidFill>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FFFFFF"/>
              </a:buClr>
              <a:buSzPts val="1400"/>
              <a:buFont typeface="Source Sans Pro"/>
              <a:buNone/>
              <a:defRPr sz="1400" cap="none">
                <a:solidFill>
                  <a:srgbClr val="FFFFFF"/>
                </a:solidFill>
                <a:latin typeface="Source Sans Pro"/>
                <a:ea typeface="Source Sans Pro"/>
                <a:cs typeface="Source Sans Pro"/>
                <a:sym typeface="Source Sans Pro"/>
              </a:defRPr>
            </a:lvl2pPr>
            <a:lvl3pPr marL="1371600" lvl="2" indent="-228600" algn="l" rtl="0">
              <a:lnSpc>
                <a:spcPct val="120000"/>
              </a:lnSpc>
              <a:spcBef>
                <a:spcPts val="600"/>
              </a:spcBef>
              <a:spcAft>
                <a:spcPts val="0"/>
              </a:spcAft>
              <a:buClr>
                <a:srgbClr val="FFFFFF"/>
              </a:buClr>
              <a:buSzPts val="1400"/>
              <a:buFont typeface="Source Sans Pro"/>
              <a:buNone/>
              <a:defRPr sz="1400" cap="none">
                <a:solidFill>
                  <a:srgbClr val="FFFFFF"/>
                </a:solidFill>
                <a:latin typeface="Source Sans Pro"/>
                <a:ea typeface="Source Sans Pro"/>
                <a:cs typeface="Source Sans Pro"/>
                <a:sym typeface="Source Sans Pro"/>
              </a:defRPr>
            </a:lvl3pPr>
            <a:lvl4pPr marL="1828800" lvl="3" indent="-228600" algn="l" rtl="0">
              <a:lnSpc>
                <a:spcPct val="120000"/>
              </a:lnSpc>
              <a:spcBef>
                <a:spcPts val="600"/>
              </a:spcBef>
              <a:spcAft>
                <a:spcPts val="0"/>
              </a:spcAft>
              <a:buClr>
                <a:srgbClr val="FFFFFF"/>
              </a:buClr>
              <a:buSzPts val="1400"/>
              <a:buFont typeface="Source Sans Pro"/>
              <a:buNone/>
              <a:defRPr sz="1400" cap="none">
                <a:solidFill>
                  <a:srgbClr val="FFFFFF"/>
                </a:solidFill>
                <a:latin typeface="Source Sans Pro"/>
                <a:ea typeface="Source Sans Pro"/>
                <a:cs typeface="Source Sans Pro"/>
                <a:sym typeface="Source Sans Pro"/>
              </a:defRPr>
            </a:lvl4pPr>
            <a:lvl5pPr marL="2286000" lvl="4" indent="-228600" algn="l" rtl="0">
              <a:lnSpc>
                <a:spcPct val="120000"/>
              </a:lnSpc>
              <a:spcBef>
                <a:spcPts val="600"/>
              </a:spcBef>
              <a:spcAft>
                <a:spcPts val="0"/>
              </a:spcAft>
              <a:buClr>
                <a:srgbClr val="FFFFFF"/>
              </a:buClr>
              <a:buSzPts val="1400"/>
              <a:buFont typeface="Source Sans Pro"/>
              <a:buNone/>
              <a:defRPr sz="1400" cap="none">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16" name="Google Shape;16;p3"/>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cxnSp>
        <p:nvCxnSpPr>
          <p:cNvPr id="17" name="Google Shape;17;p3"/>
          <p:cNvCxnSpPr/>
          <p:nvPr/>
        </p:nvCxnSpPr>
        <p:spPr>
          <a:xfrm>
            <a:off x="457200" y="2935462"/>
            <a:ext cx="8229600" cy="0"/>
          </a:xfrm>
          <a:prstGeom prst="straightConnector1">
            <a:avLst/>
          </a:prstGeom>
          <a:noFill/>
          <a:ln w="28575" cap="flat" cmpd="sng">
            <a:solidFill>
              <a:srgbClr val="FFFFFF"/>
            </a:solidFill>
            <a:prstDash val="solid"/>
            <a:miter lim="8000"/>
            <a:headEnd type="none" w="sm" len="sm"/>
            <a:tailEnd type="none" w="sm" len="sm"/>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Image Wide">
  <p:cSld name="Image Wide">
    <p:spTree>
      <p:nvGrpSpPr>
        <p:cNvPr id="1" name="Shape 103"/>
        <p:cNvGrpSpPr/>
        <p:nvPr/>
      </p:nvGrpSpPr>
      <p:grpSpPr>
        <a:xfrm>
          <a:off x="0" y="0"/>
          <a:ext cx="0" cy="0"/>
          <a:chOff x="0" y="0"/>
          <a:chExt cx="0" cy="0"/>
        </a:xfrm>
      </p:grpSpPr>
      <p:sp>
        <p:nvSpPr>
          <p:cNvPr id="104" name="Google Shape;104;p21"/>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b="0" i="0">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105" name="Google Shape;105;p21"/>
          <p:cNvSpPr txBox="1">
            <a:spLocks noGrp="1"/>
          </p:cNvSpPr>
          <p:nvPr>
            <p:ph type="body" idx="1"/>
          </p:nvPr>
        </p:nvSpPr>
        <p:spPr>
          <a:xfrm>
            <a:off x="0" y="1276351"/>
            <a:ext cx="9144000" cy="33528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106" name="Google Shape;106;p21"/>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107" name="Google Shape;107;p21"/>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Image Wide dark">
  <p:cSld name="Image Wide dark">
    <p:bg>
      <p:bgPr>
        <a:solidFill>
          <a:schemeClr val="accent1"/>
        </a:solidFill>
        <a:effectLst/>
      </p:bgPr>
    </p:bg>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rgbClr val="FFFFFF"/>
              </a:buClr>
              <a:buSzPts val="2800"/>
              <a:buFont typeface="Bitter"/>
              <a:buNone/>
              <a:defRPr>
                <a:solidFill>
                  <a:srgbClr val="FFFFFF"/>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110" name="Google Shape;110;p22"/>
          <p:cNvSpPr txBox="1">
            <a:spLocks noGrp="1"/>
          </p:cNvSpPr>
          <p:nvPr>
            <p:ph type="body" idx="1"/>
          </p:nvPr>
        </p:nvSpPr>
        <p:spPr>
          <a:xfrm>
            <a:off x="0" y="1276351"/>
            <a:ext cx="9144000" cy="33528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111" name="Google Shape;111;p22"/>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112" name="Google Shape;112;p22"/>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_Split 2/3">
  <p:cSld name="1_Split 2/3">
    <p:spTree>
      <p:nvGrpSpPr>
        <p:cNvPr id="1" name="Shape 113"/>
        <p:cNvGrpSpPr/>
        <p:nvPr/>
      </p:nvGrpSpPr>
      <p:grpSpPr>
        <a:xfrm>
          <a:off x="0" y="0"/>
          <a:ext cx="0" cy="0"/>
          <a:chOff x="0" y="0"/>
          <a:chExt cx="0" cy="0"/>
        </a:xfrm>
      </p:grpSpPr>
      <p:sp>
        <p:nvSpPr>
          <p:cNvPr id="114" name="Google Shape;114;p23"/>
          <p:cNvSpPr/>
          <p:nvPr/>
        </p:nvSpPr>
        <p:spPr>
          <a:xfrm>
            <a:off x="5791200" y="0"/>
            <a:ext cx="3352800" cy="5143500"/>
          </a:xfrm>
          <a:prstGeom prst="rect">
            <a:avLst/>
          </a:prstGeom>
          <a:solidFill>
            <a:schemeClr val="accent1"/>
          </a:solidFill>
          <a:ln>
            <a:noFill/>
          </a:ln>
        </p:spPr>
        <p:txBody>
          <a:bodyPr spcFirstLastPara="1" wrap="square" lIns="45725" tIns="34275" rIns="45725" bIns="34275"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5" name="Google Shape;115;p23"/>
          <p:cNvSpPr txBox="1">
            <a:spLocks noGrp="1"/>
          </p:cNvSpPr>
          <p:nvPr>
            <p:ph type="title"/>
          </p:nvPr>
        </p:nvSpPr>
        <p:spPr>
          <a:xfrm>
            <a:off x="457202" y="514352"/>
            <a:ext cx="4994700" cy="647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116" name="Google Shape;116;p23"/>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117" name="Google Shape;117;p23"/>
          <p:cNvSpPr txBox="1">
            <a:spLocks noGrp="1"/>
          </p:cNvSpPr>
          <p:nvPr>
            <p:ph type="body" idx="1"/>
          </p:nvPr>
        </p:nvSpPr>
        <p:spPr>
          <a:xfrm>
            <a:off x="457201" y="1276350"/>
            <a:ext cx="4994700" cy="33528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118" name="Google Shape;118;p23"/>
          <p:cNvSpPr txBox="1">
            <a:spLocks noGrp="1"/>
          </p:cNvSpPr>
          <p:nvPr>
            <p:ph type="body" idx="2"/>
          </p:nvPr>
        </p:nvSpPr>
        <p:spPr>
          <a:xfrm>
            <a:off x="457199" y="247650"/>
            <a:ext cx="49947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plit 1/2">
  <p:cSld name="Split 1/2">
    <p:spTree>
      <p:nvGrpSpPr>
        <p:cNvPr id="1" name="Shape 119"/>
        <p:cNvGrpSpPr/>
        <p:nvPr/>
      </p:nvGrpSpPr>
      <p:grpSpPr>
        <a:xfrm>
          <a:off x="0" y="0"/>
          <a:ext cx="0" cy="0"/>
          <a:chOff x="0" y="0"/>
          <a:chExt cx="0" cy="0"/>
        </a:xfrm>
      </p:grpSpPr>
      <p:sp>
        <p:nvSpPr>
          <p:cNvPr id="120" name="Google Shape;120;p24"/>
          <p:cNvSpPr/>
          <p:nvPr/>
        </p:nvSpPr>
        <p:spPr>
          <a:xfrm>
            <a:off x="4724400" y="0"/>
            <a:ext cx="4419600" cy="5143500"/>
          </a:xfrm>
          <a:prstGeom prst="rect">
            <a:avLst/>
          </a:prstGeom>
          <a:solidFill>
            <a:schemeClr val="accent1"/>
          </a:solidFill>
          <a:ln>
            <a:noFill/>
          </a:ln>
        </p:spPr>
        <p:txBody>
          <a:bodyPr spcFirstLastPara="1" wrap="square" lIns="45725" tIns="34275" rIns="45725" bIns="34275"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1" name="Google Shape;121;p24"/>
          <p:cNvSpPr txBox="1">
            <a:spLocks noGrp="1"/>
          </p:cNvSpPr>
          <p:nvPr>
            <p:ph type="title"/>
          </p:nvPr>
        </p:nvSpPr>
        <p:spPr>
          <a:xfrm>
            <a:off x="457202" y="514352"/>
            <a:ext cx="3962400" cy="647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122" name="Google Shape;122;p24"/>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123" name="Google Shape;123;p24"/>
          <p:cNvSpPr txBox="1">
            <a:spLocks noGrp="1"/>
          </p:cNvSpPr>
          <p:nvPr>
            <p:ph type="body" idx="1"/>
          </p:nvPr>
        </p:nvSpPr>
        <p:spPr>
          <a:xfrm>
            <a:off x="457200" y="1276350"/>
            <a:ext cx="3962400" cy="3352800"/>
          </a:xfrm>
          <a:prstGeom prst="rect">
            <a:avLst/>
          </a:prstGeom>
          <a:noFill/>
          <a:ln>
            <a:noFill/>
          </a:ln>
        </p:spPr>
        <p:txBody>
          <a:bodyPr spcFirstLastPara="1" wrap="square" lIns="34275" tIns="34275" rIns="34275" bIns="34275" anchor="t" anchorCtr="0">
            <a:noAutofit/>
          </a:bodyPr>
          <a:lstStyle>
            <a:lvl1pPr marL="457200" lvl="0" indent="-355600" algn="l" rtl="0">
              <a:lnSpc>
                <a:spcPct val="120000"/>
              </a:lnSpc>
              <a:spcBef>
                <a:spcPts val="600"/>
              </a:spcBef>
              <a:spcAft>
                <a:spcPts val="0"/>
              </a:spcAft>
              <a:buClr>
                <a:srgbClr val="454454"/>
              </a:buClr>
              <a:buSzPts val="2000"/>
              <a:buFont typeface="Arial"/>
              <a:buChar char="•"/>
              <a:defRPr sz="2000">
                <a:latin typeface="Source Sans Pro"/>
                <a:ea typeface="Source Sans Pro"/>
                <a:cs typeface="Source Sans Pro"/>
                <a:sym typeface="Source Sans Pro"/>
              </a:defRPr>
            </a:lvl1pPr>
            <a:lvl2pPr marL="914400" lvl="1" indent="-355600" algn="l" rtl="0">
              <a:lnSpc>
                <a:spcPct val="120000"/>
              </a:lnSpc>
              <a:spcBef>
                <a:spcPts val="600"/>
              </a:spcBef>
              <a:spcAft>
                <a:spcPts val="0"/>
              </a:spcAft>
              <a:buClr>
                <a:srgbClr val="454454"/>
              </a:buClr>
              <a:buSzPts val="2000"/>
              <a:buFont typeface="Arial"/>
              <a:buChar char="•"/>
              <a:defRPr sz="2000">
                <a:latin typeface="Source Sans Pro"/>
                <a:ea typeface="Source Sans Pro"/>
                <a:cs typeface="Source Sans Pro"/>
                <a:sym typeface="Source Sans Pro"/>
              </a:defRPr>
            </a:lvl2pPr>
            <a:lvl3pPr marL="1371600" lvl="2" indent="-355600" algn="l" rtl="0">
              <a:lnSpc>
                <a:spcPct val="120000"/>
              </a:lnSpc>
              <a:spcBef>
                <a:spcPts val="600"/>
              </a:spcBef>
              <a:spcAft>
                <a:spcPts val="0"/>
              </a:spcAft>
              <a:buClr>
                <a:srgbClr val="454454"/>
              </a:buClr>
              <a:buSzPts val="2000"/>
              <a:buFont typeface="Arial"/>
              <a:buChar char="•"/>
              <a:defRPr sz="2000">
                <a:latin typeface="Source Sans Pro"/>
                <a:ea typeface="Source Sans Pro"/>
                <a:cs typeface="Source Sans Pro"/>
                <a:sym typeface="Source Sans Pro"/>
              </a:defRPr>
            </a:lvl3pPr>
            <a:lvl4pPr marL="1828800" lvl="3" indent="-355600" algn="l" rtl="0">
              <a:lnSpc>
                <a:spcPct val="120000"/>
              </a:lnSpc>
              <a:spcBef>
                <a:spcPts val="600"/>
              </a:spcBef>
              <a:spcAft>
                <a:spcPts val="0"/>
              </a:spcAft>
              <a:buClr>
                <a:srgbClr val="454454"/>
              </a:buClr>
              <a:buSzPts val="2000"/>
              <a:buFont typeface="Arial"/>
              <a:buChar char="•"/>
              <a:defRPr sz="2000">
                <a:latin typeface="Source Sans Pro"/>
                <a:ea typeface="Source Sans Pro"/>
                <a:cs typeface="Source Sans Pro"/>
                <a:sym typeface="Source Sans Pro"/>
              </a:defRPr>
            </a:lvl4pPr>
            <a:lvl5pPr marL="2286000" lvl="4" indent="-355600" algn="l" rtl="0">
              <a:lnSpc>
                <a:spcPct val="120000"/>
              </a:lnSpc>
              <a:spcBef>
                <a:spcPts val="600"/>
              </a:spcBef>
              <a:spcAft>
                <a:spcPts val="0"/>
              </a:spcAft>
              <a:buClr>
                <a:srgbClr val="454454"/>
              </a:buClr>
              <a:buSzPts val="2000"/>
              <a:buFont typeface="Arial"/>
              <a:buChar char="•"/>
              <a:defRPr sz="20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124" name="Google Shape;124;p24"/>
          <p:cNvSpPr txBox="1">
            <a:spLocks noGrp="1"/>
          </p:cNvSpPr>
          <p:nvPr>
            <p:ph type="body" idx="2"/>
          </p:nvPr>
        </p:nvSpPr>
        <p:spPr>
          <a:xfrm>
            <a:off x="457200" y="247650"/>
            <a:ext cx="39624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plit 1/3">
  <p:cSld name="Split 1/3">
    <p:spTree>
      <p:nvGrpSpPr>
        <p:cNvPr id="1" name="Shape 125"/>
        <p:cNvGrpSpPr/>
        <p:nvPr/>
      </p:nvGrpSpPr>
      <p:grpSpPr>
        <a:xfrm>
          <a:off x="0" y="0"/>
          <a:ext cx="0" cy="0"/>
          <a:chOff x="0" y="0"/>
          <a:chExt cx="0" cy="0"/>
        </a:xfrm>
      </p:grpSpPr>
      <p:sp>
        <p:nvSpPr>
          <p:cNvPr id="126" name="Google Shape;126;p25"/>
          <p:cNvSpPr/>
          <p:nvPr/>
        </p:nvSpPr>
        <p:spPr>
          <a:xfrm>
            <a:off x="3352800" y="0"/>
            <a:ext cx="5791200" cy="5143500"/>
          </a:xfrm>
          <a:prstGeom prst="rect">
            <a:avLst/>
          </a:prstGeom>
          <a:solidFill>
            <a:schemeClr val="accent1"/>
          </a:solidFill>
          <a:ln>
            <a:noFill/>
          </a:ln>
        </p:spPr>
        <p:txBody>
          <a:bodyPr spcFirstLastPara="1" wrap="square" lIns="45725" tIns="34275" rIns="45725" bIns="34275"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7" name="Google Shape;127;p25"/>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128" name="Google Shape;128;p25"/>
          <p:cNvSpPr txBox="1">
            <a:spLocks noGrp="1"/>
          </p:cNvSpPr>
          <p:nvPr>
            <p:ph type="body" idx="1"/>
          </p:nvPr>
        </p:nvSpPr>
        <p:spPr>
          <a:xfrm>
            <a:off x="3692323" y="514350"/>
            <a:ext cx="4994700" cy="4114800"/>
          </a:xfrm>
          <a:prstGeom prst="rect">
            <a:avLst/>
          </a:prstGeom>
          <a:noFill/>
          <a:ln>
            <a:noFill/>
          </a:ln>
        </p:spPr>
        <p:txBody>
          <a:bodyPr spcFirstLastPara="1" wrap="square" lIns="34275" tIns="34275" rIns="34275" bIns="34275" anchor="ctr" anchorCtr="0">
            <a:noAutofit/>
          </a:bodyPr>
          <a:lstStyle>
            <a:lvl1pPr marL="457200" lvl="0"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2pPr>
            <a:lvl3pPr marL="1371600" lvl="2"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3pPr>
            <a:lvl4pPr marL="1828800" lvl="3"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4pPr>
            <a:lvl5pPr marL="2286000" lvl="4"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129" name="Google Shape;129;p25"/>
          <p:cNvSpPr txBox="1">
            <a:spLocks noGrp="1"/>
          </p:cNvSpPr>
          <p:nvPr>
            <p:ph type="title"/>
          </p:nvPr>
        </p:nvSpPr>
        <p:spPr>
          <a:xfrm>
            <a:off x="457200" y="514350"/>
            <a:ext cx="2571900" cy="647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130" name="Google Shape;130;p25"/>
          <p:cNvSpPr txBox="1">
            <a:spLocks noGrp="1"/>
          </p:cNvSpPr>
          <p:nvPr>
            <p:ph type="body" idx="2"/>
          </p:nvPr>
        </p:nvSpPr>
        <p:spPr>
          <a:xfrm>
            <a:off x="457200" y="247650"/>
            <a:ext cx="25719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dark">
  <p:cSld name="Blank dark">
    <p:bg>
      <p:bgPr>
        <a:solidFill>
          <a:schemeClr val="accent1"/>
        </a:solidFill>
        <a:effectLst/>
      </p:bgPr>
    </p:bg>
    <p:spTree>
      <p:nvGrpSpPr>
        <p:cNvPr id="1" name="Shape 131"/>
        <p:cNvGrpSpPr/>
        <p:nvPr/>
      </p:nvGrpSpPr>
      <p:grpSpPr>
        <a:xfrm>
          <a:off x="0" y="0"/>
          <a:ext cx="0" cy="0"/>
          <a:chOff x="0" y="0"/>
          <a:chExt cx="0" cy="0"/>
        </a:xfrm>
      </p:grpSpPr>
      <p:sp>
        <p:nvSpPr>
          <p:cNvPr id="132" name="Google Shape;132;p26"/>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_Split 2/3">
  <p:cSld name="2_Split 2/3">
    <p:spTree>
      <p:nvGrpSpPr>
        <p:cNvPr id="1" name="Shape 18"/>
        <p:cNvGrpSpPr/>
        <p:nvPr/>
      </p:nvGrpSpPr>
      <p:grpSpPr>
        <a:xfrm>
          <a:off x="0" y="0"/>
          <a:ext cx="0" cy="0"/>
          <a:chOff x="0" y="0"/>
          <a:chExt cx="0" cy="0"/>
        </a:xfrm>
      </p:grpSpPr>
      <p:sp>
        <p:nvSpPr>
          <p:cNvPr id="19" name="Google Shape;19;p4"/>
          <p:cNvSpPr/>
          <p:nvPr/>
        </p:nvSpPr>
        <p:spPr>
          <a:xfrm>
            <a:off x="5791200" y="0"/>
            <a:ext cx="3352800" cy="5143500"/>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 name="Google Shape;20;p4"/>
          <p:cNvSpPr txBox="1">
            <a:spLocks noGrp="1"/>
          </p:cNvSpPr>
          <p:nvPr>
            <p:ph type="title"/>
          </p:nvPr>
        </p:nvSpPr>
        <p:spPr>
          <a:xfrm>
            <a:off x="457202" y="514351"/>
            <a:ext cx="4994700" cy="647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sz="2800">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21" name="Google Shape;21;p4"/>
          <p:cNvSpPr txBox="1">
            <a:spLocks noGrp="1"/>
          </p:cNvSpPr>
          <p:nvPr>
            <p:ph type="dt" idx="10"/>
          </p:nvPr>
        </p:nvSpPr>
        <p:spPr>
          <a:xfrm>
            <a:off x="457200" y="4767263"/>
            <a:ext cx="2057400" cy="273900"/>
          </a:xfrm>
          <a:prstGeom prst="rect">
            <a:avLst/>
          </a:prstGeom>
          <a:noFill/>
          <a:ln>
            <a:noFill/>
          </a:ln>
        </p:spPr>
        <p:txBody>
          <a:bodyPr spcFirstLastPara="1" wrap="square" lIns="68575" tIns="34275" rIns="68575" bIns="34275" anchor="t" anchorCtr="0">
            <a:noAutofit/>
          </a:bodyPr>
          <a:lstStyle>
            <a:lvl1pPr marR="0" lvl="0"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9pPr>
          </a:lstStyle>
          <a:p>
            <a:endParaRPr/>
          </a:p>
        </p:txBody>
      </p:sp>
      <p:sp>
        <p:nvSpPr>
          <p:cNvPr id="22" name="Google Shape;22;p4"/>
          <p:cNvSpPr txBox="1">
            <a:spLocks noGrp="1"/>
          </p:cNvSpPr>
          <p:nvPr>
            <p:ph type="ftr" idx="11"/>
          </p:nvPr>
        </p:nvSpPr>
        <p:spPr>
          <a:xfrm>
            <a:off x="3048000" y="4767263"/>
            <a:ext cx="2403600" cy="273900"/>
          </a:xfrm>
          <a:prstGeom prst="rect">
            <a:avLst/>
          </a:prstGeom>
          <a:noFill/>
          <a:ln>
            <a:noFill/>
          </a:ln>
        </p:spPr>
        <p:txBody>
          <a:bodyPr spcFirstLastPara="1" wrap="square" lIns="68575" tIns="34275" rIns="68575" bIns="34275" anchor="t" anchorCtr="0">
            <a:noAutofit/>
          </a:bodyPr>
          <a:lstStyle>
            <a:lvl1pPr marR="0" lvl="0"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9pPr>
          </a:lstStyle>
          <a:p>
            <a:endParaRPr/>
          </a:p>
        </p:txBody>
      </p:sp>
      <p:sp>
        <p:nvSpPr>
          <p:cNvPr id="23" name="Google Shape;23;p4"/>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b="0" i="0" u="none" strike="noStrike" cap="none">
                <a:solidFill>
                  <a:srgbClr val="87BCE8"/>
                </a:solidFill>
                <a:latin typeface="Avenir"/>
                <a:ea typeface="Avenir"/>
                <a:cs typeface="Avenir"/>
                <a:sym typeface="Avenir"/>
              </a:defRPr>
            </a:lvl1pPr>
            <a:lvl2pPr marL="0" lvl="1" indent="0" algn="r" rtl="0">
              <a:spcBef>
                <a:spcPts val="0"/>
              </a:spcBef>
              <a:buNone/>
              <a:defRPr sz="900" b="0" i="0" u="none" strike="noStrike" cap="none">
                <a:solidFill>
                  <a:srgbClr val="87BCE8"/>
                </a:solidFill>
                <a:latin typeface="Avenir"/>
                <a:ea typeface="Avenir"/>
                <a:cs typeface="Avenir"/>
                <a:sym typeface="Avenir"/>
              </a:defRPr>
            </a:lvl2pPr>
            <a:lvl3pPr marL="0" lvl="2" indent="0" algn="r" rtl="0">
              <a:spcBef>
                <a:spcPts val="0"/>
              </a:spcBef>
              <a:buNone/>
              <a:defRPr sz="900" b="0" i="0" u="none" strike="noStrike" cap="none">
                <a:solidFill>
                  <a:srgbClr val="87BCE8"/>
                </a:solidFill>
                <a:latin typeface="Avenir"/>
                <a:ea typeface="Avenir"/>
                <a:cs typeface="Avenir"/>
                <a:sym typeface="Avenir"/>
              </a:defRPr>
            </a:lvl3pPr>
            <a:lvl4pPr marL="0" lvl="3" indent="0" algn="r" rtl="0">
              <a:spcBef>
                <a:spcPts val="0"/>
              </a:spcBef>
              <a:buNone/>
              <a:defRPr sz="900" b="0" i="0" u="none" strike="noStrike" cap="none">
                <a:solidFill>
                  <a:srgbClr val="87BCE8"/>
                </a:solidFill>
                <a:latin typeface="Avenir"/>
                <a:ea typeface="Avenir"/>
                <a:cs typeface="Avenir"/>
                <a:sym typeface="Avenir"/>
              </a:defRPr>
            </a:lvl4pPr>
            <a:lvl5pPr marL="0" lvl="4" indent="0" algn="r" rtl="0">
              <a:spcBef>
                <a:spcPts val="0"/>
              </a:spcBef>
              <a:buNone/>
              <a:defRPr sz="900" b="0" i="0" u="none" strike="noStrike" cap="none">
                <a:solidFill>
                  <a:srgbClr val="87BCE8"/>
                </a:solidFill>
                <a:latin typeface="Avenir"/>
                <a:ea typeface="Avenir"/>
                <a:cs typeface="Avenir"/>
                <a:sym typeface="Avenir"/>
              </a:defRPr>
            </a:lvl5pPr>
            <a:lvl6pPr marL="0" lvl="5" indent="0" algn="r" rtl="0">
              <a:spcBef>
                <a:spcPts val="0"/>
              </a:spcBef>
              <a:buNone/>
              <a:defRPr sz="900" b="0" i="0" u="none" strike="noStrike" cap="none">
                <a:solidFill>
                  <a:srgbClr val="87BCE8"/>
                </a:solidFill>
                <a:latin typeface="Avenir"/>
                <a:ea typeface="Avenir"/>
                <a:cs typeface="Avenir"/>
                <a:sym typeface="Avenir"/>
              </a:defRPr>
            </a:lvl6pPr>
            <a:lvl7pPr marL="0" lvl="6" indent="0" algn="r" rtl="0">
              <a:spcBef>
                <a:spcPts val="0"/>
              </a:spcBef>
              <a:buNone/>
              <a:defRPr sz="900" b="0" i="0" u="none" strike="noStrike" cap="none">
                <a:solidFill>
                  <a:srgbClr val="87BCE8"/>
                </a:solidFill>
                <a:latin typeface="Avenir"/>
                <a:ea typeface="Avenir"/>
                <a:cs typeface="Avenir"/>
                <a:sym typeface="Avenir"/>
              </a:defRPr>
            </a:lvl7pPr>
            <a:lvl8pPr marL="0" lvl="7" indent="0" algn="r" rtl="0">
              <a:spcBef>
                <a:spcPts val="0"/>
              </a:spcBef>
              <a:buNone/>
              <a:defRPr sz="900" b="0" i="0" u="none" strike="noStrike" cap="none">
                <a:solidFill>
                  <a:srgbClr val="87BCE8"/>
                </a:solidFill>
                <a:latin typeface="Avenir"/>
                <a:ea typeface="Avenir"/>
                <a:cs typeface="Avenir"/>
                <a:sym typeface="Avenir"/>
              </a:defRPr>
            </a:lvl8pPr>
            <a:lvl9pPr marL="0" lvl="8" indent="0" algn="r" rtl="0">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24" name="Google Shape;24;p4"/>
          <p:cNvSpPr txBox="1">
            <a:spLocks noGrp="1"/>
          </p:cNvSpPr>
          <p:nvPr>
            <p:ph type="body" idx="1"/>
          </p:nvPr>
        </p:nvSpPr>
        <p:spPr>
          <a:xfrm>
            <a:off x="457200" y="1276350"/>
            <a:ext cx="4994700" cy="3352800"/>
          </a:xfrm>
          <a:prstGeom prst="rect">
            <a:avLst/>
          </a:prstGeom>
          <a:noFill/>
          <a:ln>
            <a:noFill/>
          </a:ln>
        </p:spPr>
        <p:txBody>
          <a:bodyPr spcFirstLastPara="1" wrap="square" lIns="34275" tIns="34275" rIns="34275" bIns="34275" anchor="ctr" anchorCtr="0">
            <a:noAutofit/>
          </a:bodyPr>
          <a:lstStyle>
            <a:lvl1pPr marL="457200" lvl="0" indent="-228600" algn="l" rtl="0">
              <a:lnSpc>
                <a:spcPct val="120000"/>
              </a:lnSpc>
              <a:spcBef>
                <a:spcPts val="600"/>
              </a:spcBef>
              <a:spcAft>
                <a:spcPts val="0"/>
              </a:spcAft>
              <a:buClr>
                <a:srgbClr val="454454"/>
              </a:buClr>
              <a:buSzPts val="1800"/>
              <a:buFont typeface="Source Sans Pro"/>
              <a:buNone/>
              <a:defRPr sz="1800">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800"/>
              <a:buFont typeface="Source Sans Pro"/>
              <a:buNone/>
              <a:defRPr sz="1800">
                <a:latin typeface="Source Sans Pro"/>
                <a:ea typeface="Source Sans Pro"/>
                <a:cs typeface="Source Sans Pro"/>
                <a:sym typeface="Source Sans Pro"/>
              </a:defRPr>
            </a:lvl2pPr>
            <a:lvl3pPr marL="1371600" lvl="2" indent="-228600" algn="l" rtl="0">
              <a:lnSpc>
                <a:spcPct val="120000"/>
              </a:lnSpc>
              <a:spcBef>
                <a:spcPts val="600"/>
              </a:spcBef>
              <a:spcAft>
                <a:spcPts val="0"/>
              </a:spcAft>
              <a:buClr>
                <a:srgbClr val="454454"/>
              </a:buClr>
              <a:buSzPts val="1800"/>
              <a:buFont typeface="Source Sans Pro"/>
              <a:buNone/>
              <a:defRPr sz="1800">
                <a:latin typeface="Source Sans Pro"/>
                <a:ea typeface="Source Sans Pro"/>
                <a:cs typeface="Source Sans Pro"/>
                <a:sym typeface="Source Sans Pro"/>
              </a:defRPr>
            </a:lvl3pPr>
            <a:lvl4pPr marL="1828800" lvl="3" indent="-228600" algn="l" rtl="0">
              <a:lnSpc>
                <a:spcPct val="120000"/>
              </a:lnSpc>
              <a:spcBef>
                <a:spcPts val="600"/>
              </a:spcBef>
              <a:spcAft>
                <a:spcPts val="0"/>
              </a:spcAft>
              <a:buClr>
                <a:srgbClr val="454454"/>
              </a:buClr>
              <a:buSzPts val="1800"/>
              <a:buFont typeface="Source Sans Pro"/>
              <a:buNone/>
              <a:defRPr sz="1800">
                <a:latin typeface="Source Sans Pro"/>
                <a:ea typeface="Source Sans Pro"/>
                <a:cs typeface="Source Sans Pro"/>
                <a:sym typeface="Source Sans Pro"/>
              </a:defRPr>
            </a:lvl4pPr>
            <a:lvl5pPr marL="2286000" lvl="4" indent="-228600" algn="l" rtl="0">
              <a:lnSpc>
                <a:spcPct val="120000"/>
              </a:lnSpc>
              <a:spcBef>
                <a:spcPts val="600"/>
              </a:spcBef>
              <a:spcAft>
                <a:spcPts val="0"/>
              </a:spcAft>
              <a:buClr>
                <a:srgbClr val="454454"/>
              </a:buClr>
              <a:buSzPts val="1800"/>
              <a:buFont typeface="Source Sans Pro"/>
              <a:buNone/>
              <a:defRPr sz="18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25" name="Google Shape;25;p4"/>
          <p:cNvSpPr txBox="1">
            <a:spLocks noGrp="1"/>
          </p:cNvSpPr>
          <p:nvPr>
            <p:ph type="body" idx="2"/>
          </p:nvPr>
        </p:nvSpPr>
        <p:spPr>
          <a:xfrm>
            <a:off x="457200" y="247650"/>
            <a:ext cx="49947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chemeClr val="dk2"/>
              </a:buClr>
              <a:buSzPts val="1200"/>
              <a:buFont typeface="Source Sans Pro"/>
              <a:buNone/>
              <a:defRPr sz="1200" b="1" cap="none">
                <a:solidFill>
                  <a:schemeClr val="dk2"/>
                </a:solidFill>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000"/>
              <a:buFont typeface="Avenir"/>
              <a:buNone/>
              <a:defRPr sz="1000"/>
            </a:lvl2pPr>
            <a:lvl3pPr marL="1371600" lvl="2" indent="-228600" algn="l" rtl="0">
              <a:lnSpc>
                <a:spcPct val="120000"/>
              </a:lnSpc>
              <a:spcBef>
                <a:spcPts val="600"/>
              </a:spcBef>
              <a:spcAft>
                <a:spcPts val="0"/>
              </a:spcAft>
              <a:buClr>
                <a:srgbClr val="454454"/>
              </a:buClr>
              <a:buSzPts val="1000"/>
              <a:buFont typeface="Avenir"/>
              <a:buNone/>
              <a:defRPr sz="1000"/>
            </a:lvl3pPr>
            <a:lvl4pPr marL="1828800" lvl="3" indent="-228600" algn="l" rtl="0">
              <a:lnSpc>
                <a:spcPct val="120000"/>
              </a:lnSpc>
              <a:spcBef>
                <a:spcPts val="600"/>
              </a:spcBef>
              <a:spcAft>
                <a:spcPts val="0"/>
              </a:spcAft>
              <a:buClr>
                <a:srgbClr val="454454"/>
              </a:buClr>
              <a:buSzPts val="1000"/>
              <a:buFont typeface="Avenir"/>
              <a:buNone/>
              <a:defRPr sz="1000"/>
            </a:lvl4pPr>
            <a:lvl5pPr marL="2286000" lvl="4" indent="-228600" algn="l" rtl="0">
              <a:lnSpc>
                <a:spcPct val="120000"/>
              </a:lnSpc>
              <a:spcBef>
                <a:spcPts val="600"/>
              </a:spcBef>
              <a:spcAft>
                <a:spcPts val="0"/>
              </a:spcAft>
              <a:buClr>
                <a:srgbClr val="454454"/>
              </a:buClr>
              <a:buSzPts val="1000"/>
              <a:buFont typeface="Avenir"/>
              <a:buNone/>
              <a:defRPr sz="1000"/>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26" name="Google Shape;26;p4"/>
          <p:cNvSpPr txBox="1">
            <a:spLocks noGrp="1"/>
          </p:cNvSpPr>
          <p:nvPr>
            <p:ph type="body" idx="3"/>
          </p:nvPr>
        </p:nvSpPr>
        <p:spPr>
          <a:xfrm>
            <a:off x="6096001" y="514350"/>
            <a:ext cx="2590800" cy="4114800"/>
          </a:xfrm>
          <a:prstGeom prst="rect">
            <a:avLst/>
          </a:prstGeom>
          <a:noFill/>
          <a:ln>
            <a:noFill/>
          </a:ln>
        </p:spPr>
        <p:txBody>
          <a:bodyPr spcFirstLastPara="1" wrap="square" lIns="34275" tIns="34275" rIns="34275" bIns="34275" anchor="ctr" anchorCtr="0">
            <a:noAutofit/>
          </a:bodyPr>
          <a:lstStyle>
            <a:lvl1pPr marL="457200" lvl="0" indent="-228600" algn="l" rtl="0">
              <a:lnSpc>
                <a:spcPct val="120000"/>
              </a:lnSpc>
              <a:spcBef>
                <a:spcPts val="600"/>
              </a:spcBef>
              <a:spcAft>
                <a:spcPts val="0"/>
              </a:spcAft>
              <a:buClr>
                <a:schemeClr val="dk1"/>
              </a:buClr>
              <a:buSzPts val="2800"/>
              <a:buFont typeface="Avenir"/>
              <a:buNone/>
              <a:defRPr>
                <a:solidFill>
                  <a:schemeClr val="dk1"/>
                </a:solidFill>
              </a:defRPr>
            </a:lvl1pPr>
            <a:lvl2pPr marL="914400" lvl="1" indent="-228600" algn="l" rtl="0">
              <a:lnSpc>
                <a:spcPct val="120000"/>
              </a:lnSpc>
              <a:spcBef>
                <a:spcPts val="600"/>
              </a:spcBef>
              <a:spcAft>
                <a:spcPts val="0"/>
              </a:spcAft>
              <a:buClr>
                <a:schemeClr val="dk1"/>
              </a:buClr>
              <a:buSzPts val="2800"/>
              <a:buFont typeface="Avenir"/>
              <a:buNone/>
              <a:defRPr>
                <a:solidFill>
                  <a:schemeClr val="dk1"/>
                </a:solidFill>
              </a:defRPr>
            </a:lvl2pPr>
            <a:lvl3pPr marL="1371600" lvl="2" indent="-228600" algn="l" rtl="0">
              <a:lnSpc>
                <a:spcPct val="120000"/>
              </a:lnSpc>
              <a:spcBef>
                <a:spcPts val="600"/>
              </a:spcBef>
              <a:spcAft>
                <a:spcPts val="0"/>
              </a:spcAft>
              <a:buClr>
                <a:schemeClr val="dk1"/>
              </a:buClr>
              <a:buSzPts val="2800"/>
              <a:buFont typeface="Avenir"/>
              <a:buNone/>
              <a:defRPr>
                <a:solidFill>
                  <a:schemeClr val="dk1"/>
                </a:solidFill>
              </a:defRPr>
            </a:lvl3pPr>
            <a:lvl4pPr marL="1828800" lvl="3" indent="-228600" algn="l" rtl="0">
              <a:lnSpc>
                <a:spcPct val="120000"/>
              </a:lnSpc>
              <a:spcBef>
                <a:spcPts val="600"/>
              </a:spcBef>
              <a:spcAft>
                <a:spcPts val="0"/>
              </a:spcAft>
              <a:buClr>
                <a:schemeClr val="dk1"/>
              </a:buClr>
              <a:buSzPts val="2800"/>
              <a:buFont typeface="Avenir"/>
              <a:buNone/>
              <a:defRPr>
                <a:solidFill>
                  <a:schemeClr val="dk1"/>
                </a:solidFill>
              </a:defRPr>
            </a:lvl4pPr>
            <a:lvl5pPr marL="2286000" lvl="4" indent="-228600" algn="l" rtl="0">
              <a:lnSpc>
                <a:spcPct val="120000"/>
              </a:lnSpc>
              <a:spcBef>
                <a:spcPts val="600"/>
              </a:spcBef>
              <a:spcAft>
                <a:spcPts val="0"/>
              </a:spcAft>
              <a:buClr>
                <a:schemeClr val="dk1"/>
              </a:buClr>
              <a:buSzPts val="2800"/>
              <a:buFont typeface="Avenir"/>
              <a:buNone/>
              <a:defRPr>
                <a:solidFill>
                  <a:schemeClr val="dk1"/>
                </a:solidFill>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29" name="Google Shape;29;p5"/>
          <p:cNvSpPr txBox="1">
            <a:spLocks noGrp="1"/>
          </p:cNvSpPr>
          <p:nvPr>
            <p:ph type="body" idx="1"/>
          </p:nvPr>
        </p:nvSpPr>
        <p:spPr>
          <a:xfrm>
            <a:off x="457200" y="1144190"/>
            <a:ext cx="3962400" cy="34887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30" name="Google Shape;30;p5"/>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31" name="Google Shape;31;p5"/>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Four Content Boxes">
  <p:cSld name="Four Content Boxes">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34" name="Google Shape;34;p6"/>
          <p:cNvSpPr txBox="1">
            <a:spLocks noGrp="1"/>
          </p:cNvSpPr>
          <p:nvPr>
            <p:ph type="body" idx="1"/>
          </p:nvPr>
        </p:nvSpPr>
        <p:spPr>
          <a:xfrm>
            <a:off x="457200" y="1856790"/>
            <a:ext cx="4114800" cy="1389900"/>
          </a:xfrm>
          <a:prstGeom prst="rect">
            <a:avLst/>
          </a:prstGeom>
          <a:solidFill>
            <a:srgbClr val="F2F2F2"/>
          </a:solidFill>
          <a:ln w="76200" cap="flat" cmpd="sng">
            <a:solidFill>
              <a:srgbClr val="FFFFFF"/>
            </a:solidFill>
            <a:prstDash val="solid"/>
            <a:round/>
            <a:headEnd type="none" w="sm" len="sm"/>
            <a:tailEnd type="none" w="sm" len="sm"/>
          </a:ln>
        </p:spPr>
        <p:txBody>
          <a:bodyPr spcFirstLastPara="1" wrap="square" lIns="171450" tIns="171450" rIns="171450" bIns="171450" anchor="t" anchorCtr="0">
            <a:noAutofit/>
          </a:bodyPr>
          <a:lstStyle>
            <a:lvl1pPr marL="457200" lvl="0"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2pPr>
            <a:lvl3pPr marL="1371600" lvl="2"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3pPr>
            <a:lvl4pPr marL="1828800" lvl="3"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4pPr>
            <a:lvl5pPr marL="2286000" lvl="4"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35" name="Google Shape;35;p6"/>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36" name="Google Shape;36;p6"/>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Idea">
  <p:cSld name="Big Idea">
    <p:spTree>
      <p:nvGrpSpPr>
        <p:cNvPr id="1" name="Shape 37"/>
        <p:cNvGrpSpPr/>
        <p:nvPr/>
      </p:nvGrpSpPr>
      <p:grpSpPr>
        <a:xfrm>
          <a:off x="0" y="0"/>
          <a:ext cx="0" cy="0"/>
          <a:chOff x="0" y="0"/>
          <a:chExt cx="0" cy="0"/>
        </a:xfrm>
      </p:grpSpPr>
      <p:sp>
        <p:nvSpPr>
          <p:cNvPr id="38" name="Google Shape;38;p7"/>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39" name="Google Shape;39;p7"/>
          <p:cNvSpPr txBox="1">
            <a:spLocks noGrp="1"/>
          </p:cNvSpPr>
          <p:nvPr>
            <p:ph type="body" idx="1"/>
          </p:nvPr>
        </p:nvSpPr>
        <p:spPr>
          <a:xfrm>
            <a:off x="457200" y="247650"/>
            <a:ext cx="8229600" cy="4381500"/>
          </a:xfrm>
          <a:prstGeom prst="rect">
            <a:avLst/>
          </a:prstGeom>
          <a:noFill/>
          <a:ln>
            <a:noFill/>
          </a:ln>
        </p:spPr>
        <p:txBody>
          <a:bodyPr spcFirstLastPara="1" wrap="square" lIns="34275" tIns="34275" rIns="34275" bIns="34275" anchor="ctr" anchorCtr="0">
            <a:noAutofit/>
          </a:bodyPr>
          <a:lstStyle>
            <a:lvl1pPr marL="457200" lvl="0"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2pPr>
            <a:lvl3pPr marL="1371600" lvl="2"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3pPr>
            <a:lvl4pPr marL="1828800" lvl="3"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4pPr>
            <a:lvl5pPr marL="2286000" lvl="4" indent="-228600" algn="l" rtl="0">
              <a:lnSpc>
                <a:spcPct val="120000"/>
              </a:lnSpc>
              <a:spcBef>
                <a:spcPts val="600"/>
              </a:spcBef>
              <a:spcAft>
                <a:spcPts val="0"/>
              </a:spcAft>
              <a:buClr>
                <a:srgbClr val="454454"/>
              </a:buClr>
              <a:buSzPts val="1500"/>
              <a:buFont typeface="Source Sans Pro"/>
              <a:buNone/>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Idea dark">
  <p:cSld name="Big Idea dark">
    <p:bg>
      <p:bgPr>
        <a:solidFill>
          <a:schemeClr val="accent1"/>
        </a:solidFill>
        <a:effectLst/>
      </p:bgPr>
    </p:bg>
    <p:spTree>
      <p:nvGrpSpPr>
        <p:cNvPr id="1" name="Shape 40"/>
        <p:cNvGrpSpPr/>
        <p:nvPr/>
      </p:nvGrpSpPr>
      <p:grpSpPr>
        <a:xfrm>
          <a:off x="0" y="0"/>
          <a:ext cx="0" cy="0"/>
          <a:chOff x="0" y="0"/>
          <a:chExt cx="0" cy="0"/>
        </a:xfrm>
      </p:grpSpPr>
      <p:sp>
        <p:nvSpPr>
          <p:cNvPr id="41" name="Google Shape;41;p8"/>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42" name="Google Shape;42;p8"/>
          <p:cNvSpPr txBox="1">
            <a:spLocks noGrp="1"/>
          </p:cNvSpPr>
          <p:nvPr>
            <p:ph type="body" idx="1"/>
          </p:nvPr>
        </p:nvSpPr>
        <p:spPr>
          <a:xfrm>
            <a:off x="457200" y="247650"/>
            <a:ext cx="8229600" cy="4381500"/>
          </a:xfrm>
          <a:prstGeom prst="rect">
            <a:avLst/>
          </a:prstGeom>
          <a:noFill/>
          <a:ln>
            <a:noFill/>
          </a:ln>
        </p:spPr>
        <p:txBody>
          <a:bodyPr spcFirstLastPara="1" wrap="square" lIns="34275" tIns="34275" rIns="34275" bIns="34275" anchor="ctr" anchorCtr="0">
            <a:noAutofit/>
          </a:bodyPr>
          <a:lstStyle>
            <a:lvl1pPr marL="457200" lvl="0"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2pPr>
            <a:lvl3pPr marL="1371600" lvl="2"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3pPr>
            <a:lvl4pPr marL="1828800" lvl="3"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4pPr>
            <a:lvl5pPr marL="2286000" lvl="4" indent="-228600" algn="l" rtl="0">
              <a:lnSpc>
                <a:spcPct val="120000"/>
              </a:lnSpc>
              <a:spcBef>
                <a:spcPts val="600"/>
              </a:spcBef>
              <a:spcAft>
                <a:spcPts val="0"/>
              </a:spcAft>
              <a:buClr>
                <a:srgbClr val="FFFFFF"/>
              </a:buClr>
              <a:buSzPts val="1500"/>
              <a:buFont typeface="Source Sans Pro"/>
              <a:buNone/>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ontent dark">
  <p:cSld name="Title and Content dark">
    <p:bg>
      <p:bgPr>
        <a:solidFill>
          <a:schemeClr val="accent1"/>
        </a:solid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rgbClr val="FFFFFF"/>
              </a:buClr>
              <a:buSzPts val="2800"/>
              <a:buFont typeface="Bitter"/>
              <a:buNone/>
              <a:defRPr>
                <a:solidFill>
                  <a:srgbClr val="FFFFFF"/>
                </a:solidFill>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45" name="Google Shape;45;p9"/>
          <p:cNvSpPr txBox="1">
            <a:spLocks noGrp="1"/>
          </p:cNvSpPr>
          <p:nvPr>
            <p:ph type="body" idx="1"/>
          </p:nvPr>
        </p:nvSpPr>
        <p:spPr>
          <a:xfrm>
            <a:off x="457200" y="1276351"/>
            <a:ext cx="7543800" cy="33528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FFFFFF"/>
              </a:buClr>
              <a:buSzPts val="1500"/>
              <a:buFont typeface="Arial"/>
              <a:buChar char="•"/>
              <a:defRPr sz="1500">
                <a:solidFill>
                  <a:srgbClr val="FFFFFF"/>
                </a:solidFill>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46" name="Google Shape;46;p9"/>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a:solidFill>
                  <a:srgbClr val="89BDE8"/>
                </a:solidFill>
              </a:defRPr>
            </a:lvl1pPr>
            <a:lvl2pPr marL="0" lvl="1" indent="0" algn="r" rtl="0">
              <a:spcBef>
                <a:spcPts val="0"/>
              </a:spcBef>
              <a:buNone/>
              <a:defRPr>
                <a:solidFill>
                  <a:srgbClr val="89BDE8"/>
                </a:solidFill>
              </a:defRPr>
            </a:lvl2pPr>
            <a:lvl3pPr marL="0" lvl="2" indent="0" algn="r" rtl="0">
              <a:spcBef>
                <a:spcPts val="0"/>
              </a:spcBef>
              <a:buNone/>
              <a:defRPr>
                <a:solidFill>
                  <a:srgbClr val="89BDE8"/>
                </a:solidFill>
              </a:defRPr>
            </a:lvl3pPr>
            <a:lvl4pPr marL="0" lvl="3" indent="0" algn="r" rtl="0">
              <a:spcBef>
                <a:spcPts val="0"/>
              </a:spcBef>
              <a:buNone/>
              <a:defRPr>
                <a:solidFill>
                  <a:srgbClr val="89BDE8"/>
                </a:solidFill>
              </a:defRPr>
            </a:lvl4pPr>
            <a:lvl5pPr marL="0" lvl="4" indent="0" algn="r" rtl="0">
              <a:spcBef>
                <a:spcPts val="0"/>
              </a:spcBef>
              <a:buNone/>
              <a:defRPr>
                <a:solidFill>
                  <a:srgbClr val="89BDE8"/>
                </a:solidFill>
              </a:defRPr>
            </a:lvl5pPr>
            <a:lvl6pPr marL="0" lvl="5" indent="0" algn="r" rtl="0">
              <a:spcBef>
                <a:spcPts val="0"/>
              </a:spcBef>
              <a:buNone/>
              <a:defRPr>
                <a:solidFill>
                  <a:srgbClr val="89BDE8"/>
                </a:solidFill>
              </a:defRPr>
            </a:lvl6pPr>
            <a:lvl7pPr marL="0" lvl="6" indent="0" algn="r" rtl="0">
              <a:spcBef>
                <a:spcPts val="0"/>
              </a:spcBef>
              <a:buNone/>
              <a:defRPr>
                <a:solidFill>
                  <a:srgbClr val="89BDE8"/>
                </a:solidFill>
              </a:defRPr>
            </a:lvl7pPr>
            <a:lvl8pPr marL="0" lvl="7" indent="0" algn="r" rtl="0">
              <a:spcBef>
                <a:spcPts val="0"/>
              </a:spcBef>
              <a:buNone/>
              <a:defRPr>
                <a:solidFill>
                  <a:srgbClr val="89BDE8"/>
                </a:solidFill>
              </a:defRPr>
            </a:lvl8pPr>
            <a:lvl9pPr marL="0" lvl="8" indent="0" algn="r" rtl="0">
              <a:spcBef>
                <a:spcPts val="0"/>
              </a:spcBef>
              <a:buNone/>
              <a:defRPr>
                <a:solidFill>
                  <a:srgbClr val="89BDE8"/>
                </a:solidFill>
              </a:defRPr>
            </a:lvl9pPr>
          </a:lstStyle>
          <a:p>
            <a:pPr marL="0" lvl="0" indent="0" algn="r" rtl="0">
              <a:spcBef>
                <a:spcPts val="0"/>
              </a:spcBef>
              <a:spcAft>
                <a:spcPts val="0"/>
              </a:spcAft>
              <a:buNone/>
            </a:pPr>
            <a:fld id="{00000000-1234-1234-1234-123412341234}" type="slidenum">
              <a:rPr lang="en"/>
              <a:t>‹#›</a:t>
            </a:fld>
            <a:endParaRPr sz="900" b="0" i="0" u="none" strike="noStrike" cap="none">
              <a:latin typeface="Avenir"/>
              <a:ea typeface="Avenir"/>
              <a:cs typeface="Avenir"/>
              <a:sym typeface="Avenir"/>
            </a:endParaRPr>
          </a:p>
        </p:txBody>
      </p:sp>
      <p:sp>
        <p:nvSpPr>
          <p:cNvPr id="47" name="Google Shape;47;p9"/>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48"/>
        <p:cNvGrpSpPr/>
        <p:nvPr/>
      </p:nvGrpSpPr>
      <p:grpSpPr>
        <a:xfrm>
          <a:off x="0" y="0"/>
          <a:ext cx="0" cy="0"/>
          <a:chOff x="0" y="0"/>
          <a:chExt cx="0" cy="0"/>
        </a:xfrm>
      </p:grpSpPr>
      <p:sp>
        <p:nvSpPr>
          <p:cNvPr id="49" name="Google Shape;49;p10"/>
          <p:cNvSpPr txBox="1">
            <a:spLocks noGrp="1"/>
          </p:cNvSpPr>
          <p:nvPr>
            <p:ph type="title"/>
          </p:nvPr>
        </p:nvSpPr>
        <p:spPr>
          <a:xfrm>
            <a:off x="457200" y="514350"/>
            <a:ext cx="7543800" cy="629700"/>
          </a:xfrm>
          <a:prstGeom prst="rect">
            <a:avLst/>
          </a:prstGeom>
          <a:noFill/>
          <a:ln>
            <a:noFill/>
          </a:ln>
        </p:spPr>
        <p:txBody>
          <a:bodyPr spcFirstLastPara="1" wrap="square" lIns="34275" tIns="34275" rIns="34275" bIns="34275" anchor="t" anchorCtr="0">
            <a:noAutofit/>
          </a:bodyPr>
          <a:lstStyle>
            <a:lvl1pPr lvl="0" algn="l" rtl="0">
              <a:lnSpc>
                <a:spcPct val="100000"/>
              </a:lnSpc>
              <a:spcBef>
                <a:spcPts val="0"/>
              </a:spcBef>
              <a:spcAft>
                <a:spcPts val="0"/>
              </a:spcAft>
              <a:buClr>
                <a:schemeClr val="accent1"/>
              </a:buClr>
              <a:buSzPts val="2800"/>
              <a:buFont typeface="Bitter"/>
              <a:buNone/>
              <a:defRPr>
                <a:latin typeface="Bitter"/>
                <a:ea typeface="Bitter"/>
                <a:cs typeface="Bitter"/>
                <a:sym typeface="Bitter"/>
              </a:defRPr>
            </a:lvl1pPr>
            <a:lvl2pPr lvl="1" algn="l" rtl="0">
              <a:lnSpc>
                <a:spcPct val="100000"/>
              </a:lnSpc>
              <a:spcBef>
                <a:spcPts val="0"/>
              </a:spcBef>
              <a:spcAft>
                <a:spcPts val="0"/>
              </a:spcAft>
              <a:buClr>
                <a:schemeClr val="accent1"/>
              </a:buClr>
              <a:buSzPts val="1400"/>
              <a:buNone/>
              <a:defRPr/>
            </a:lvl2pPr>
            <a:lvl3pPr lvl="2" algn="l" rtl="0">
              <a:lnSpc>
                <a:spcPct val="100000"/>
              </a:lnSpc>
              <a:spcBef>
                <a:spcPts val="0"/>
              </a:spcBef>
              <a:spcAft>
                <a:spcPts val="0"/>
              </a:spcAft>
              <a:buClr>
                <a:schemeClr val="accent1"/>
              </a:buClr>
              <a:buSzPts val="1400"/>
              <a:buNone/>
              <a:defRPr/>
            </a:lvl3pPr>
            <a:lvl4pPr lvl="3" algn="l" rtl="0">
              <a:lnSpc>
                <a:spcPct val="100000"/>
              </a:lnSpc>
              <a:spcBef>
                <a:spcPts val="0"/>
              </a:spcBef>
              <a:spcAft>
                <a:spcPts val="0"/>
              </a:spcAft>
              <a:buClr>
                <a:schemeClr val="accent1"/>
              </a:buClr>
              <a:buSzPts val="1400"/>
              <a:buNone/>
              <a:defRPr/>
            </a:lvl4pPr>
            <a:lvl5pPr lvl="4" algn="l" rtl="0">
              <a:lnSpc>
                <a:spcPct val="100000"/>
              </a:lnSpc>
              <a:spcBef>
                <a:spcPts val="0"/>
              </a:spcBef>
              <a:spcAft>
                <a:spcPts val="0"/>
              </a:spcAft>
              <a:buClr>
                <a:schemeClr val="accent1"/>
              </a:buClr>
              <a:buSzPts val="1400"/>
              <a:buNone/>
              <a:defRPr/>
            </a:lvl5pPr>
            <a:lvl6pPr lvl="5" algn="l" rtl="0">
              <a:lnSpc>
                <a:spcPct val="100000"/>
              </a:lnSpc>
              <a:spcBef>
                <a:spcPts val="0"/>
              </a:spcBef>
              <a:spcAft>
                <a:spcPts val="0"/>
              </a:spcAft>
              <a:buClr>
                <a:schemeClr val="accent1"/>
              </a:buClr>
              <a:buSzPts val="1400"/>
              <a:buNone/>
              <a:defRPr/>
            </a:lvl6pPr>
            <a:lvl7pPr lvl="6" algn="l" rtl="0">
              <a:lnSpc>
                <a:spcPct val="100000"/>
              </a:lnSpc>
              <a:spcBef>
                <a:spcPts val="0"/>
              </a:spcBef>
              <a:spcAft>
                <a:spcPts val="0"/>
              </a:spcAft>
              <a:buClr>
                <a:schemeClr val="accent1"/>
              </a:buClr>
              <a:buSzPts val="1400"/>
              <a:buNone/>
              <a:defRPr/>
            </a:lvl7pPr>
            <a:lvl8pPr lvl="7" algn="l" rtl="0">
              <a:lnSpc>
                <a:spcPct val="100000"/>
              </a:lnSpc>
              <a:spcBef>
                <a:spcPts val="0"/>
              </a:spcBef>
              <a:spcAft>
                <a:spcPts val="0"/>
              </a:spcAft>
              <a:buClr>
                <a:schemeClr val="accent1"/>
              </a:buClr>
              <a:buSzPts val="1400"/>
              <a:buNone/>
              <a:defRPr/>
            </a:lvl8pPr>
            <a:lvl9pPr lvl="8" algn="l" rtl="0">
              <a:lnSpc>
                <a:spcPct val="100000"/>
              </a:lnSpc>
              <a:spcBef>
                <a:spcPts val="0"/>
              </a:spcBef>
              <a:spcAft>
                <a:spcPts val="0"/>
              </a:spcAft>
              <a:buClr>
                <a:schemeClr val="accent1"/>
              </a:buClr>
              <a:buSzPts val="1400"/>
              <a:buNone/>
              <a:defRPr/>
            </a:lvl9pPr>
          </a:lstStyle>
          <a:p>
            <a:endParaRPr/>
          </a:p>
        </p:txBody>
      </p:sp>
      <p:sp>
        <p:nvSpPr>
          <p:cNvPr id="50" name="Google Shape;50;p10"/>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lvl="0" indent="0" algn="r" rtl="0">
              <a:spcBef>
                <a:spcPts val="0"/>
              </a:spcBef>
              <a:buNone/>
              <a:defRPr sz="900">
                <a:solidFill>
                  <a:srgbClr val="7F8EA3"/>
                </a:solidFill>
                <a:latin typeface="Avenir"/>
                <a:ea typeface="Avenir"/>
                <a:cs typeface="Avenir"/>
                <a:sym typeface="Avenir"/>
              </a:defRPr>
            </a:lvl1pPr>
            <a:lvl2pPr marL="0" lvl="1" indent="0" algn="r" rtl="0">
              <a:spcBef>
                <a:spcPts val="0"/>
              </a:spcBef>
              <a:buNone/>
              <a:defRPr sz="900">
                <a:solidFill>
                  <a:srgbClr val="7F8EA3"/>
                </a:solidFill>
                <a:latin typeface="Avenir"/>
                <a:ea typeface="Avenir"/>
                <a:cs typeface="Avenir"/>
                <a:sym typeface="Avenir"/>
              </a:defRPr>
            </a:lvl2pPr>
            <a:lvl3pPr marL="0" lvl="2" indent="0" algn="r" rtl="0">
              <a:spcBef>
                <a:spcPts val="0"/>
              </a:spcBef>
              <a:buNone/>
              <a:defRPr sz="900">
                <a:solidFill>
                  <a:srgbClr val="7F8EA3"/>
                </a:solidFill>
                <a:latin typeface="Avenir"/>
                <a:ea typeface="Avenir"/>
                <a:cs typeface="Avenir"/>
                <a:sym typeface="Avenir"/>
              </a:defRPr>
            </a:lvl3pPr>
            <a:lvl4pPr marL="0" lvl="3" indent="0" algn="r" rtl="0">
              <a:spcBef>
                <a:spcPts val="0"/>
              </a:spcBef>
              <a:buNone/>
              <a:defRPr sz="900">
                <a:solidFill>
                  <a:srgbClr val="7F8EA3"/>
                </a:solidFill>
                <a:latin typeface="Avenir"/>
                <a:ea typeface="Avenir"/>
                <a:cs typeface="Avenir"/>
                <a:sym typeface="Avenir"/>
              </a:defRPr>
            </a:lvl4pPr>
            <a:lvl5pPr marL="0" lvl="4" indent="0" algn="r" rtl="0">
              <a:spcBef>
                <a:spcPts val="0"/>
              </a:spcBef>
              <a:buNone/>
              <a:defRPr sz="900">
                <a:solidFill>
                  <a:srgbClr val="7F8EA3"/>
                </a:solidFill>
                <a:latin typeface="Avenir"/>
                <a:ea typeface="Avenir"/>
                <a:cs typeface="Avenir"/>
                <a:sym typeface="Avenir"/>
              </a:defRPr>
            </a:lvl5pPr>
            <a:lvl6pPr marL="0" lvl="5" indent="0" algn="r" rtl="0">
              <a:spcBef>
                <a:spcPts val="0"/>
              </a:spcBef>
              <a:buNone/>
              <a:defRPr sz="900">
                <a:solidFill>
                  <a:srgbClr val="7F8EA3"/>
                </a:solidFill>
                <a:latin typeface="Avenir"/>
                <a:ea typeface="Avenir"/>
                <a:cs typeface="Avenir"/>
                <a:sym typeface="Avenir"/>
              </a:defRPr>
            </a:lvl6pPr>
            <a:lvl7pPr marL="0" lvl="6" indent="0" algn="r" rtl="0">
              <a:spcBef>
                <a:spcPts val="0"/>
              </a:spcBef>
              <a:buNone/>
              <a:defRPr sz="900">
                <a:solidFill>
                  <a:srgbClr val="7F8EA3"/>
                </a:solidFill>
                <a:latin typeface="Avenir"/>
                <a:ea typeface="Avenir"/>
                <a:cs typeface="Avenir"/>
                <a:sym typeface="Avenir"/>
              </a:defRPr>
            </a:lvl7pPr>
            <a:lvl8pPr marL="0" lvl="7" indent="0" algn="r" rtl="0">
              <a:spcBef>
                <a:spcPts val="0"/>
              </a:spcBef>
              <a:buNone/>
              <a:defRPr sz="900">
                <a:solidFill>
                  <a:srgbClr val="7F8EA3"/>
                </a:solidFill>
                <a:latin typeface="Avenir"/>
                <a:ea typeface="Avenir"/>
                <a:cs typeface="Avenir"/>
                <a:sym typeface="Avenir"/>
              </a:defRPr>
            </a:lvl8pPr>
            <a:lvl9pPr marL="0" lvl="8" indent="0" algn="r" rtl="0">
              <a:spcBef>
                <a:spcPts val="0"/>
              </a:spcBef>
              <a:buNone/>
              <a:defRPr sz="900">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51" name="Google Shape;51;p10"/>
          <p:cNvSpPr txBox="1">
            <a:spLocks noGrp="1"/>
          </p:cNvSpPr>
          <p:nvPr>
            <p:ph type="body" idx="1"/>
          </p:nvPr>
        </p:nvSpPr>
        <p:spPr>
          <a:xfrm>
            <a:off x="457200" y="1144191"/>
            <a:ext cx="3962400" cy="3485100"/>
          </a:xfrm>
          <a:prstGeom prst="rect">
            <a:avLst/>
          </a:prstGeom>
          <a:noFill/>
          <a:ln>
            <a:noFill/>
          </a:ln>
        </p:spPr>
        <p:txBody>
          <a:bodyPr spcFirstLastPara="1" wrap="square" lIns="34275" tIns="34275" rIns="34275" bIns="34275" anchor="t" anchorCtr="0">
            <a:noAutofit/>
          </a:bodyPr>
          <a:lstStyle>
            <a:lvl1pPr marL="457200" lvl="0"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1pPr>
            <a:lvl2pPr marL="914400" lvl="1"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2pPr>
            <a:lvl3pPr marL="1371600" lvl="2"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3pPr>
            <a:lvl4pPr marL="1828800" lvl="3"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4pPr>
            <a:lvl5pPr marL="2286000" lvl="4" indent="-323850" algn="l" rtl="0">
              <a:lnSpc>
                <a:spcPct val="120000"/>
              </a:lnSpc>
              <a:spcBef>
                <a:spcPts val="600"/>
              </a:spcBef>
              <a:spcAft>
                <a:spcPts val="0"/>
              </a:spcAft>
              <a:buClr>
                <a:srgbClr val="454454"/>
              </a:buClr>
              <a:buSzPts val="1500"/>
              <a:buFont typeface="Arial"/>
              <a:buChar char="•"/>
              <a:defRPr sz="1500">
                <a:latin typeface="Source Sans Pro"/>
                <a:ea typeface="Source Sans Pro"/>
                <a:cs typeface="Source Sans Pro"/>
                <a:sym typeface="Source Sans Pro"/>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
        <p:nvSpPr>
          <p:cNvPr id="52" name="Google Shape;52;p10"/>
          <p:cNvSpPr txBox="1">
            <a:spLocks noGrp="1"/>
          </p:cNvSpPr>
          <p:nvPr>
            <p:ph type="body" idx="2"/>
          </p:nvPr>
        </p:nvSpPr>
        <p:spPr>
          <a:xfrm>
            <a:off x="457200" y="247650"/>
            <a:ext cx="7543800" cy="266700"/>
          </a:xfrm>
          <a:prstGeom prst="rect">
            <a:avLst/>
          </a:prstGeom>
          <a:noFill/>
          <a:ln>
            <a:noFill/>
          </a:ln>
        </p:spPr>
        <p:txBody>
          <a:bodyPr spcFirstLastPara="1" wrap="square" lIns="34275" tIns="34275" rIns="34275" bIns="34275" anchor="t" anchorCtr="0">
            <a:noAutofit/>
          </a:bodyPr>
          <a:lstStyle>
            <a:lvl1pPr marL="457200" lvl="0" indent="-228600" algn="l" rtl="0">
              <a:lnSpc>
                <a:spcPct val="120000"/>
              </a:lnSpc>
              <a:spcBef>
                <a:spcPts val="600"/>
              </a:spcBef>
              <a:spcAft>
                <a:spcPts val="0"/>
              </a:spcAft>
              <a:buClr>
                <a:srgbClr val="454454"/>
              </a:buClr>
              <a:buSzPts val="2800"/>
              <a:buFont typeface="Source Sans Pro"/>
              <a:buNone/>
              <a:defRPr>
                <a:latin typeface="Source Sans Pro"/>
                <a:ea typeface="Source Sans Pro"/>
                <a:cs typeface="Source Sans Pro"/>
                <a:sym typeface="Source Sans Pro"/>
              </a:defRPr>
            </a:lvl1pPr>
            <a:lvl2pPr marL="914400" lvl="1" indent="-228600" algn="l" rtl="0">
              <a:lnSpc>
                <a:spcPct val="120000"/>
              </a:lnSpc>
              <a:spcBef>
                <a:spcPts val="600"/>
              </a:spcBef>
              <a:spcAft>
                <a:spcPts val="0"/>
              </a:spcAft>
              <a:buClr>
                <a:srgbClr val="454454"/>
              </a:buClr>
              <a:buSzPts val="1400"/>
              <a:buNone/>
              <a:defRPr/>
            </a:lvl2pPr>
            <a:lvl3pPr marL="1371600" lvl="2" indent="-228600" algn="l" rtl="0">
              <a:lnSpc>
                <a:spcPct val="120000"/>
              </a:lnSpc>
              <a:spcBef>
                <a:spcPts val="600"/>
              </a:spcBef>
              <a:spcAft>
                <a:spcPts val="0"/>
              </a:spcAft>
              <a:buClr>
                <a:srgbClr val="454454"/>
              </a:buClr>
              <a:buSzPts val="1400"/>
              <a:buNone/>
              <a:defRPr/>
            </a:lvl3pPr>
            <a:lvl4pPr marL="1828800" lvl="3" indent="-228600" algn="l" rtl="0">
              <a:lnSpc>
                <a:spcPct val="120000"/>
              </a:lnSpc>
              <a:spcBef>
                <a:spcPts val="600"/>
              </a:spcBef>
              <a:spcAft>
                <a:spcPts val="0"/>
              </a:spcAft>
              <a:buClr>
                <a:srgbClr val="454454"/>
              </a:buClr>
              <a:buSzPts val="1400"/>
              <a:buNone/>
              <a:defRPr/>
            </a:lvl4pPr>
            <a:lvl5pPr marL="2286000" lvl="4" indent="-228600" algn="l" rtl="0">
              <a:lnSpc>
                <a:spcPct val="120000"/>
              </a:lnSpc>
              <a:spcBef>
                <a:spcPts val="600"/>
              </a:spcBef>
              <a:spcAft>
                <a:spcPts val="0"/>
              </a:spcAft>
              <a:buClr>
                <a:srgbClr val="454454"/>
              </a:buClr>
              <a:buSzPts val="1400"/>
              <a:buNone/>
              <a:defRPr/>
            </a:lvl5pPr>
            <a:lvl6pPr marL="2743200" lvl="5" indent="-317500" algn="l" rtl="0">
              <a:lnSpc>
                <a:spcPct val="120000"/>
              </a:lnSpc>
              <a:spcBef>
                <a:spcPts val="600"/>
              </a:spcBef>
              <a:spcAft>
                <a:spcPts val="0"/>
              </a:spcAft>
              <a:buClr>
                <a:srgbClr val="454454"/>
              </a:buClr>
              <a:buSzPts val="1400"/>
              <a:buChar char="•"/>
              <a:defRPr/>
            </a:lvl6pPr>
            <a:lvl7pPr marL="3200400" lvl="6" indent="-317500" algn="l" rtl="0">
              <a:lnSpc>
                <a:spcPct val="120000"/>
              </a:lnSpc>
              <a:spcBef>
                <a:spcPts val="600"/>
              </a:spcBef>
              <a:spcAft>
                <a:spcPts val="0"/>
              </a:spcAft>
              <a:buClr>
                <a:srgbClr val="454454"/>
              </a:buClr>
              <a:buSzPts val="1400"/>
              <a:buChar char="•"/>
              <a:defRPr/>
            </a:lvl7pPr>
            <a:lvl8pPr marL="3657600" lvl="7" indent="-317500" algn="l" rtl="0">
              <a:lnSpc>
                <a:spcPct val="120000"/>
              </a:lnSpc>
              <a:spcBef>
                <a:spcPts val="600"/>
              </a:spcBef>
              <a:spcAft>
                <a:spcPts val="0"/>
              </a:spcAft>
              <a:buClr>
                <a:srgbClr val="454454"/>
              </a:buClr>
              <a:buSzPts val="1400"/>
              <a:buChar char="•"/>
              <a:defRPr/>
            </a:lvl8pPr>
            <a:lvl9pPr marL="4114800" lvl="8" indent="-317500" algn="l" rtl="0">
              <a:lnSpc>
                <a:spcPct val="120000"/>
              </a:lnSpc>
              <a:spcBef>
                <a:spcPts val="600"/>
              </a:spcBef>
              <a:spcAft>
                <a:spcPts val="0"/>
              </a:spcAft>
              <a:buClr>
                <a:srgbClr val="454454"/>
              </a:buClr>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480496" y="4800311"/>
            <a:ext cx="206400" cy="207600"/>
          </a:xfrm>
          <a:prstGeom prst="rect">
            <a:avLst/>
          </a:prstGeom>
          <a:noFill/>
          <a:ln>
            <a:noFill/>
          </a:ln>
        </p:spPr>
        <p:txBody>
          <a:bodyPr spcFirstLastPara="1" wrap="square" lIns="34275" tIns="34275" rIns="34275" bIns="34275" anchor="ctr" anchorCtr="0">
            <a:noAutofit/>
          </a:bodyPr>
          <a:lstStyle>
            <a:lvl1pPr marL="0" marR="0" lvl="0" indent="0" algn="r" rtl="0">
              <a:spcBef>
                <a:spcPts val="0"/>
              </a:spcBef>
              <a:buNone/>
              <a:defRPr sz="900" b="0" i="0" u="none" strike="noStrike" cap="none">
                <a:solidFill>
                  <a:srgbClr val="7F8EA3"/>
                </a:solidFill>
                <a:latin typeface="Avenir"/>
                <a:ea typeface="Avenir"/>
                <a:cs typeface="Avenir"/>
                <a:sym typeface="Avenir"/>
              </a:defRPr>
            </a:lvl1pPr>
            <a:lvl2pPr marL="0" marR="0" lvl="1" indent="0" algn="r" rtl="0">
              <a:spcBef>
                <a:spcPts val="0"/>
              </a:spcBef>
              <a:buNone/>
              <a:defRPr sz="900" b="0" i="0" u="none" strike="noStrike" cap="none">
                <a:solidFill>
                  <a:srgbClr val="7F8EA3"/>
                </a:solidFill>
                <a:latin typeface="Avenir"/>
                <a:ea typeface="Avenir"/>
                <a:cs typeface="Avenir"/>
                <a:sym typeface="Avenir"/>
              </a:defRPr>
            </a:lvl2pPr>
            <a:lvl3pPr marL="0" marR="0" lvl="2" indent="0" algn="r" rtl="0">
              <a:spcBef>
                <a:spcPts val="0"/>
              </a:spcBef>
              <a:buNone/>
              <a:defRPr sz="900" b="0" i="0" u="none" strike="noStrike" cap="none">
                <a:solidFill>
                  <a:srgbClr val="7F8EA3"/>
                </a:solidFill>
                <a:latin typeface="Avenir"/>
                <a:ea typeface="Avenir"/>
                <a:cs typeface="Avenir"/>
                <a:sym typeface="Avenir"/>
              </a:defRPr>
            </a:lvl3pPr>
            <a:lvl4pPr marL="0" marR="0" lvl="3" indent="0" algn="r" rtl="0">
              <a:spcBef>
                <a:spcPts val="0"/>
              </a:spcBef>
              <a:buNone/>
              <a:defRPr sz="900" b="0" i="0" u="none" strike="noStrike" cap="none">
                <a:solidFill>
                  <a:srgbClr val="7F8EA3"/>
                </a:solidFill>
                <a:latin typeface="Avenir"/>
                <a:ea typeface="Avenir"/>
                <a:cs typeface="Avenir"/>
                <a:sym typeface="Avenir"/>
              </a:defRPr>
            </a:lvl4pPr>
            <a:lvl5pPr marL="0" marR="0" lvl="4" indent="0" algn="r" rtl="0">
              <a:spcBef>
                <a:spcPts val="0"/>
              </a:spcBef>
              <a:buNone/>
              <a:defRPr sz="900" b="0" i="0" u="none" strike="noStrike" cap="none">
                <a:solidFill>
                  <a:srgbClr val="7F8EA3"/>
                </a:solidFill>
                <a:latin typeface="Avenir"/>
                <a:ea typeface="Avenir"/>
                <a:cs typeface="Avenir"/>
                <a:sym typeface="Avenir"/>
              </a:defRPr>
            </a:lvl5pPr>
            <a:lvl6pPr marL="0" marR="0" lvl="5" indent="0" algn="r" rtl="0">
              <a:spcBef>
                <a:spcPts val="0"/>
              </a:spcBef>
              <a:buNone/>
              <a:defRPr sz="900" b="0" i="0" u="none" strike="noStrike" cap="none">
                <a:solidFill>
                  <a:srgbClr val="7F8EA3"/>
                </a:solidFill>
                <a:latin typeface="Avenir"/>
                <a:ea typeface="Avenir"/>
                <a:cs typeface="Avenir"/>
                <a:sym typeface="Avenir"/>
              </a:defRPr>
            </a:lvl6pPr>
            <a:lvl7pPr marL="0" marR="0" lvl="6" indent="0" algn="r" rtl="0">
              <a:spcBef>
                <a:spcPts val="0"/>
              </a:spcBef>
              <a:buNone/>
              <a:defRPr sz="900" b="0" i="0" u="none" strike="noStrike" cap="none">
                <a:solidFill>
                  <a:srgbClr val="7F8EA3"/>
                </a:solidFill>
                <a:latin typeface="Avenir"/>
                <a:ea typeface="Avenir"/>
                <a:cs typeface="Avenir"/>
                <a:sym typeface="Avenir"/>
              </a:defRPr>
            </a:lvl7pPr>
            <a:lvl8pPr marL="0" marR="0" lvl="7" indent="0" algn="r" rtl="0">
              <a:spcBef>
                <a:spcPts val="0"/>
              </a:spcBef>
              <a:buNone/>
              <a:defRPr sz="900" b="0" i="0" u="none" strike="noStrike" cap="none">
                <a:solidFill>
                  <a:srgbClr val="7F8EA3"/>
                </a:solidFill>
                <a:latin typeface="Avenir"/>
                <a:ea typeface="Avenir"/>
                <a:cs typeface="Avenir"/>
                <a:sym typeface="Avenir"/>
              </a:defRPr>
            </a:lvl8pPr>
            <a:lvl9pPr marL="0" marR="0" lvl="8" indent="0" algn="r" rtl="0">
              <a:spcBef>
                <a:spcPts val="0"/>
              </a:spcBef>
              <a:buNone/>
              <a:defRPr sz="900" b="0" i="0" u="none" strike="noStrike" cap="none">
                <a:solidFill>
                  <a:srgbClr val="7F8EA3"/>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
              <a:t>‹#›</a:t>
            </a:fld>
            <a:endParaRPr/>
          </a:p>
        </p:txBody>
      </p:sp>
      <p:sp>
        <p:nvSpPr>
          <p:cNvPr id="7" name="Google Shape;7;p1"/>
          <p:cNvSpPr txBox="1">
            <a:spLocks noGrp="1"/>
          </p:cNvSpPr>
          <p:nvPr>
            <p:ph type="body" idx="1"/>
          </p:nvPr>
        </p:nvSpPr>
        <p:spPr>
          <a:xfrm>
            <a:off x="457200" y="247650"/>
            <a:ext cx="8229600" cy="4381500"/>
          </a:xfrm>
          <a:prstGeom prst="rect">
            <a:avLst/>
          </a:prstGeom>
          <a:noFill/>
          <a:ln>
            <a:noFill/>
          </a:ln>
        </p:spPr>
        <p:txBody>
          <a:bodyPr spcFirstLastPara="1" wrap="square" lIns="34275" tIns="34275" rIns="34275" bIns="34275" anchor="ctr" anchorCtr="0">
            <a:noAutofit/>
          </a:bodyPr>
          <a:lstStyle>
            <a:lvl1pPr marL="457200" marR="0" lvl="0" indent="-228600" algn="l" rtl="0">
              <a:lnSpc>
                <a:spcPct val="120000"/>
              </a:lnSpc>
              <a:spcBef>
                <a:spcPts val="600"/>
              </a:spcBef>
              <a:spcAft>
                <a:spcPts val="0"/>
              </a:spcAft>
              <a:buClr>
                <a:srgbClr val="454454"/>
              </a:buClr>
              <a:buSzPts val="2800"/>
              <a:buFont typeface="Avenir"/>
              <a:buNone/>
              <a:defRPr sz="2800" b="0" i="0" u="none" strike="noStrike" cap="none">
                <a:solidFill>
                  <a:srgbClr val="454454"/>
                </a:solidFill>
                <a:latin typeface="Avenir"/>
                <a:ea typeface="Avenir"/>
                <a:cs typeface="Avenir"/>
                <a:sym typeface="Avenir"/>
              </a:defRPr>
            </a:lvl1pPr>
            <a:lvl2pPr marL="914400" marR="0" lvl="1" indent="-228600" algn="l" rtl="0">
              <a:lnSpc>
                <a:spcPct val="120000"/>
              </a:lnSpc>
              <a:spcBef>
                <a:spcPts val="600"/>
              </a:spcBef>
              <a:spcAft>
                <a:spcPts val="0"/>
              </a:spcAft>
              <a:buClr>
                <a:srgbClr val="454454"/>
              </a:buClr>
              <a:buSzPts val="2800"/>
              <a:buFont typeface="Avenir"/>
              <a:buNone/>
              <a:defRPr sz="2800" b="0" i="0" u="none" strike="noStrike" cap="none">
                <a:solidFill>
                  <a:srgbClr val="454454"/>
                </a:solidFill>
                <a:latin typeface="Avenir"/>
                <a:ea typeface="Avenir"/>
                <a:cs typeface="Avenir"/>
                <a:sym typeface="Avenir"/>
              </a:defRPr>
            </a:lvl2pPr>
            <a:lvl3pPr marL="1371600" marR="0" lvl="2" indent="-228600" algn="l" rtl="0">
              <a:lnSpc>
                <a:spcPct val="120000"/>
              </a:lnSpc>
              <a:spcBef>
                <a:spcPts val="600"/>
              </a:spcBef>
              <a:spcAft>
                <a:spcPts val="0"/>
              </a:spcAft>
              <a:buClr>
                <a:srgbClr val="454454"/>
              </a:buClr>
              <a:buSzPts val="2800"/>
              <a:buFont typeface="Avenir"/>
              <a:buNone/>
              <a:defRPr sz="2800" b="0" i="0" u="none" strike="noStrike" cap="none">
                <a:solidFill>
                  <a:srgbClr val="454454"/>
                </a:solidFill>
                <a:latin typeface="Avenir"/>
                <a:ea typeface="Avenir"/>
                <a:cs typeface="Avenir"/>
                <a:sym typeface="Avenir"/>
              </a:defRPr>
            </a:lvl3pPr>
            <a:lvl4pPr marL="1828800" marR="0" lvl="3" indent="-228600" algn="l" rtl="0">
              <a:lnSpc>
                <a:spcPct val="120000"/>
              </a:lnSpc>
              <a:spcBef>
                <a:spcPts val="600"/>
              </a:spcBef>
              <a:spcAft>
                <a:spcPts val="0"/>
              </a:spcAft>
              <a:buClr>
                <a:srgbClr val="454454"/>
              </a:buClr>
              <a:buSzPts val="2800"/>
              <a:buFont typeface="Avenir"/>
              <a:buNone/>
              <a:defRPr sz="2800" b="0" i="0" u="none" strike="noStrike" cap="none">
                <a:solidFill>
                  <a:srgbClr val="454454"/>
                </a:solidFill>
                <a:latin typeface="Avenir"/>
                <a:ea typeface="Avenir"/>
                <a:cs typeface="Avenir"/>
                <a:sym typeface="Avenir"/>
              </a:defRPr>
            </a:lvl4pPr>
            <a:lvl5pPr marL="2286000" marR="0" lvl="4" indent="-228600" algn="l" rtl="0">
              <a:lnSpc>
                <a:spcPct val="120000"/>
              </a:lnSpc>
              <a:spcBef>
                <a:spcPts val="600"/>
              </a:spcBef>
              <a:spcAft>
                <a:spcPts val="0"/>
              </a:spcAft>
              <a:buClr>
                <a:srgbClr val="454454"/>
              </a:buClr>
              <a:buSzPts val="2800"/>
              <a:buFont typeface="Avenir"/>
              <a:buNone/>
              <a:defRPr sz="2800" b="0" i="0" u="none" strike="noStrike" cap="none">
                <a:solidFill>
                  <a:srgbClr val="454454"/>
                </a:solidFill>
                <a:latin typeface="Avenir"/>
                <a:ea typeface="Avenir"/>
                <a:cs typeface="Avenir"/>
                <a:sym typeface="Avenir"/>
              </a:defRPr>
            </a:lvl5pPr>
            <a:lvl6pPr marL="2743200" marR="0" lvl="5" indent="-406400" algn="l" rtl="0">
              <a:lnSpc>
                <a:spcPct val="120000"/>
              </a:lnSpc>
              <a:spcBef>
                <a:spcPts val="600"/>
              </a:spcBef>
              <a:spcAft>
                <a:spcPts val="0"/>
              </a:spcAft>
              <a:buClr>
                <a:srgbClr val="454454"/>
              </a:buClr>
              <a:buSzPts val="2800"/>
              <a:buFont typeface="Avenir"/>
              <a:buChar char="•"/>
              <a:defRPr sz="2800" b="0" i="0" u="none" strike="noStrike" cap="none">
                <a:solidFill>
                  <a:srgbClr val="454454"/>
                </a:solidFill>
                <a:latin typeface="Avenir"/>
                <a:ea typeface="Avenir"/>
                <a:cs typeface="Avenir"/>
                <a:sym typeface="Avenir"/>
              </a:defRPr>
            </a:lvl6pPr>
            <a:lvl7pPr marL="3200400" marR="0" lvl="6" indent="-406400" algn="l" rtl="0">
              <a:lnSpc>
                <a:spcPct val="120000"/>
              </a:lnSpc>
              <a:spcBef>
                <a:spcPts val="600"/>
              </a:spcBef>
              <a:spcAft>
                <a:spcPts val="0"/>
              </a:spcAft>
              <a:buClr>
                <a:srgbClr val="454454"/>
              </a:buClr>
              <a:buSzPts val="2800"/>
              <a:buFont typeface="Avenir"/>
              <a:buChar char="•"/>
              <a:defRPr sz="2800" b="0" i="0" u="none" strike="noStrike" cap="none">
                <a:solidFill>
                  <a:srgbClr val="454454"/>
                </a:solidFill>
                <a:latin typeface="Avenir"/>
                <a:ea typeface="Avenir"/>
                <a:cs typeface="Avenir"/>
                <a:sym typeface="Avenir"/>
              </a:defRPr>
            </a:lvl7pPr>
            <a:lvl8pPr marL="3657600" marR="0" lvl="7" indent="-406400" algn="l" rtl="0">
              <a:lnSpc>
                <a:spcPct val="120000"/>
              </a:lnSpc>
              <a:spcBef>
                <a:spcPts val="600"/>
              </a:spcBef>
              <a:spcAft>
                <a:spcPts val="0"/>
              </a:spcAft>
              <a:buClr>
                <a:srgbClr val="454454"/>
              </a:buClr>
              <a:buSzPts val="2800"/>
              <a:buFont typeface="Avenir"/>
              <a:buChar char="•"/>
              <a:defRPr sz="2800" b="0" i="0" u="none" strike="noStrike" cap="none">
                <a:solidFill>
                  <a:srgbClr val="454454"/>
                </a:solidFill>
                <a:latin typeface="Avenir"/>
                <a:ea typeface="Avenir"/>
                <a:cs typeface="Avenir"/>
                <a:sym typeface="Avenir"/>
              </a:defRPr>
            </a:lvl8pPr>
            <a:lvl9pPr marL="4114800" marR="0" lvl="8" indent="-406400" algn="l" rtl="0">
              <a:lnSpc>
                <a:spcPct val="120000"/>
              </a:lnSpc>
              <a:spcBef>
                <a:spcPts val="600"/>
              </a:spcBef>
              <a:spcAft>
                <a:spcPts val="0"/>
              </a:spcAft>
              <a:buClr>
                <a:srgbClr val="454454"/>
              </a:buClr>
              <a:buSzPts val="2800"/>
              <a:buFont typeface="Avenir"/>
              <a:buChar char="•"/>
              <a:defRPr sz="2800" b="0" i="0" u="none" strike="noStrike" cap="none">
                <a:solidFill>
                  <a:srgbClr val="454454"/>
                </a:solidFill>
                <a:latin typeface="Avenir"/>
                <a:ea typeface="Avenir"/>
                <a:cs typeface="Avenir"/>
                <a:sym typeface="Avenir"/>
              </a:defRPr>
            </a:lvl9pPr>
          </a:lstStyle>
          <a:p>
            <a:endParaRPr/>
          </a:p>
        </p:txBody>
      </p:sp>
      <p:sp>
        <p:nvSpPr>
          <p:cNvPr id="8" name="Google Shape;8;p1"/>
          <p:cNvSpPr txBox="1">
            <a:spLocks noGrp="1"/>
          </p:cNvSpPr>
          <p:nvPr>
            <p:ph type="title"/>
          </p:nvPr>
        </p:nvSpPr>
        <p:spPr>
          <a:xfrm>
            <a:off x="457200" y="205978"/>
            <a:ext cx="8229600" cy="857400"/>
          </a:xfrm>
          <a:prstGeom prst="rect">
            <a:avLst/>
          </a:prstGeom>
          <a:noFill/>
          <a:ln>
            <a:noFill/>
          </a:ln>
        </p:spPr>
        <p:txBody>
          <a:bodyPr spcFirstLastPara="1" wrap="square" lIns="34275" tIns="34275" rIns="34275" bIns="34275" anchor="t" anchorCtr="0">
            <a:noAutofit/>
          </a:bodyPr>
          <a:lstStyle>
            <a:lvl1pPr marR="0" lvl="0" algn="l" rtl="0">
              <a:lnSpc>
                <a:spcPct val="100000"/>
              </a:lnSpc>
              <a:spcBef>
                <a:spcPts val="0"/>
              </a:spcBef>
              <a:spcAft>
                <a:spcPts val="0"/>
              </a:spcAft>
              <a:buClr>
                <a:schemeClr val="accent1"/>
              </a:buClr>
              <a:buSzPts val="2800"/>
              <a:buFont typeface="Avenir"/>
              <a:buNone/>
              <a:defRPr sz="2800" b="0" i="0" u="none" strike="noStrike" cap="none">
                <a:solidFill>
                  <a:schemeClr val="accent1"/>
                </a:solidFill>
                <a:latin typeface="Avenir"/>
                <a:ea typeface="Avenir"/>
                <a:cs typeface="Avenir"/>
                <a:sym typeface="Avenir"/>
              </a:defRPr>
            </a:lvl1pPr>
            <a:lvl2pPr marR="0" lvl="1" algn="l" rtl="0">
              <a:lnSpc>
                <a:spcPct val="100000"/>
              </a:lnSpc>
              <a:spcBef>
                <a:spcPts val="0"/>
              </a:spcBef>
              <a:spcAft>
                <a:spcPts val="0"/>
              </a:spcAft>
              <a:buClr>
                <a:schemeClr val="accent1"/>
              </a:buClr>
              <a:buSzPts val="2800"/>
              <a:buFont typeface="Avenir"/>
              <a:buNone/>
              <a:defRPr sz="2800" b="0" i="0" u="none" strike="noStrike" cap="none">
                <a:solidFill>
                  <a:schemeClr val="accent1"/>
                </a:solidFill>
                <a:latin typeface="Avenir"/>
                <a:ea typeface="Avenir"/>
                <a:cs typeface="Avenir"/>
                <a:sym typeface="Avenir"/>
              </a:defRPr>
            </a:lvl2pPr>
            <a:lvl3pPr marR="0" lvl="2" algn="l" rtl="0">
              <a:lnSpc>
                <a:spcPct val="100000"/>
              </a:lnSpc>
              <a:spcBef>
                <a:spcPts val="0"/>
              </a:spcBef>
              <a:spcAft>
                <a:spcPts val="0"/>
              </a:spcAft>
              <a:buClr>
                <a:schemeClr val="accent1"/>
              </a:buClr>
              <a:buSzPts val="2800"/>
              <a:buFont typeface="Avenir"/>
              <a:buNone/>
              <a:defRPr sz="2800" b="0" i="0" u="none" strike="noStrike" cap="none">
                <a:solidFill>
                  <a:schemeClr val="accent1"/>
                </a:solidFill>
                <a:latin typeface="Avenir"/>
                <a:ea typeface="Avenir"/>
                <a:cs typeface="Avenir"/>
                <a:sym typeface="Avenir"/>
              </a:defRPr>
            </a:lvl3pPr>
            <a:lvl4pPr marR="0" lvl="3" algn="l" rtl="0">
              <a:lnSpc>
                <a:spcPct val="100000"/>
              </a:lnSpc>
              <a:spcBef>
                <a:spcPts val="0"/>
              </a:spcBef>
              <a:spcAft>
                <a:spcPts val="0"/>
              </a:spcAft>
              <a:buClr>
                <a:schemeClr val="accent1"/>
              </a:buClr>
              <a:buSzPts val="2800"/>
              <a:buFont typeface="Avenir"/>
              <a:buNone/>
              <a:defRPr sz="2800" b="0" i="0" u="none" strike="noStrike" cap="none">
                <a:solidFill>
                  <a:schemeClr val="accent1"/>
                </a:solidFill>
                <a:latin typeface="Avenir"/>
                <a:ea typeface="Avenir"/>
                <a:cs typeface="Avenir"/>
                <a:sym typeface="Avenir"/>
              </a:defRPr>
            </a:lvl4pPr>
            <a:lvl5pPr marR="0" lvl="4" algn="l" rtl="0">
              <a:lnSpc>
                <a:spcPct val="100000"/>
              </a:lnSpc>
              <a:spcBef>
                <a:spcPts val="0"/>
              </a:spcBef>
              <a:spcAft>
                <a:spcPts val="0"/>
              </a:spcAft>
              <a:buClr>
                <a:schemeClr val="accent1"/>
              </a:buClr>
              <a:buSzPts val="2800"/>
              <a:buFont typeface="Avenir"/>
              <a:buNone/>
              <a:defRPr sz="2800" b="0" i="0" u="none" strike="noStrike" cap="none">
                <a:solidFill>
                  <a:schemeClr val="accent1"/>
                </a:solidFill>
                <a:latin typeface="Avenir"/>
                <a:ea typeface="Avenir"/>
                <a:cs typeface="Avenir"/>
                <a:sym typeface="Avenir"/>
              </a:defRPr>
            </a:lvl5pPr>
            <a:lvl6pPr marR="0" lvl="5" algn="l" rtl="0">
              <a:lnSpc>
                <a:spcPct val="100000"/>
              </a:lnSpc>
              <a:spcBef>
                <a:spcPts val="0"/>
              </a:spcBef>
              <a:spcAft>
                <a:spcPts val="0"/>
              </a:spcAft>
              <a:buClr>
                <a:schemeClr val="accent1"/>
              </a:buClr>
              <a:buSzPts val="2800"/>
              <a:buFont typeface="Avenir"/>
              <a:buNone/>
              <a:defRPr sz="2800" b="0" i="0" u="none" strike="noStrike" cap="none">
                <a:solidFill>
                  <a:schemeClr val="accent1"/>
                </a:solidFill>
                <a:latin typeface="Avenir"/>
                <a:ea typeface="Avenir"/>
                <a:cs typeface="Avenir"/>
                <a:sym typeface="Avenir"/>
              </a:defRPr>
            </a:lvl6pPr>
            <a:lvl7pPr marR="0" lvl="6" algn="l" rtl="0">
              <a:lnSpc>
                <a:spcPct val="100000"/>
              </a:lnSpc>
              <a:spcBef>
                <a:spcPts val="0"/>
              </a:spcBef>
              <a:spcAft>
                <a:spcPts val="0"/>
              </a:spcAft>
              <a:buClr>
                <a:schemeClr val="accent1"/>
              </a:buClr>
              <a:buSzPts val="2800"/>
              <a:buFont typeface="Avenir"/>
              <a:buNone/>
              <a:defRPr sz="2800" b="0" i="0" u="none" strike="noStrike" cap="none">
                <a:solidFill>
                  <a:schemeClr val="accent1"/>
                </a:solidFill>
                <a:latin typeface="Avenir"/>
                <a:ea typeface="Avenir"/>
                <a:cs typeface="Avenir"/>
                <a:sym typeface="Avenir"/>
              </a:defRPr>
            </a:lvl7pPr>
            <a:lvl8pPr marR="0" lvl="7" algn="l" rtl="0">
              <a:lnSpc>
                <a:spcPct val="100000"/>
              </a:lnSpc>
              <a:spcBef>
                <a:spcPts val="0"/>
              </a:spcBef>
              <a:spcAft>
                <a:spcPts val="0"/>
              </a:spcAft>
              <a:buClr>
                <a:schemeClr val="accent1"/>
              </a:buClr>
              <a:buSzPts val="2800"/>
              <a:buFont typeface="Avenir"/>
              <a:buNone/>
              <a:defRPr sz="2800" b="0" i="0" u="none" strike="noStrike" cap="none">
                <a:solidFill>
                  <a:schemeClr val="accent1"/>
                </a:solidFill>
                <a:latin typeface="Avenir"/>
                <a:ea typeface="Avenir"/>
                <a:cs typeface="Avenir"/>
                <a:sym typeface="Avenir"/>
              </a:defRPr>
            </a:lvl8pPr>
            <a:lvl9pPr marR="0" lvl="8" algn="l" rtl="0">
              <a:lnSpc>
                <a:spcPct val="100000"/>
              </a:lnSpc>
              <a:spcBef>
                <a:spcPts val="0"/>
              </a:spcBef>
              <a:spcAft>
                <a:spcPts val="0"/>
              </a:spcAft>
              <a:buClr>
                <a:schemeClr val="accent1"/>
              </a:buClr>
              <a:buSzPts val="2800"/>
              <a:buFont typeface="Avenir"/>
              <a:buNone/>
              <a:defRPr sz="2800" b="0" i="0" u="none" strike="noStrike" cap="none">
                <a:solidFill>
                  <a:schemeClr val="accent1"/>
                </a:solidFill>
                <a:latin typeface="Avenir"/>
                <a:ea typeface="Avenir"/>
                <a:cs typeface="Avenir"/>
                <a:sym typeface="Aveni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Layout" Target="../slideLayouts/slideLayout1.xml"/><Relationship Id="rId7" Type="http://schemas.openxmlformats.org/officeDocument/2006/relationships/image" Target="../media/image12.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1.png"/><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s://github.com/department-of-veterans-affairs/va.gov-team/blob/master/platform/design/va-product-journey-maps/Veteran%20Journey%20Map.pdf"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4"/>
        <p:cNvGrpSpPr/>
        <p:nvPr/>
      </p:nvGrpSpPr>
      <p:grpSpPr>
        <a:xfrm>
          <a:off x="0" y="0"/>
          <a:ext cx="0" cy="0"/>
          <a:chOff x="0" y="0"/>
          <a:chExt cx="0" cy="0"/>
        </a:xfrm>
      </p:grpSpPr>
      <p:sp>
        <p:nvSpPr>
          <p:cNvPr id="165" name="Google Shape;165;p31"/>
          <p:cNvSpPr txBox="1">
            <a:spLocks noGrp="1"/>
          </p:cNvSpPr>
          <p:nvPr>
            <p:ph type="title"/>
          </p:nvPr>
        </p:nvSpPr>
        <p:spPr>
          <a:xfrm>
            <a:off x="1143000" y="1183006"/>
            <a:ext cx="6858000" cy="1486800"/>
          </a:xfrm>
          <a:prstGeom prst="rect">
            <a:avLst/>
          </a:prstGeom>
        </p:spPr>
        <p:txBody>
          <a:bodyPr spcFirstLastPara="1" wrap="square" lIns="34275" tIns="34275" rIns="34275" bIns="34275" anchor="b" anchorCtr="0">
            <a:noAutofit/>
          </a:bodyPr>
          <a:lstStyle/>
          <a:p>
            <a:pPr marL="0" lvl="0" indent="0" algn="ctr" rtl="0">
              <a:spcBef>
                <a:spcPts val="0"/>
              </a:spcBef>
              <a:spcAft>
                <a:spcPts val="0"/>
              </a:spcAft>
              <a:buNone/>
            </a:pPr>
            <a:r>
              <a:rPr lang="en" b="1" dirty="0">
                <a:solidFill>
                  <a:srgbClr val="F2F2F2"/>
                </a:solidFill>
              </a:rPr>
              <a:t>Virtual Agent Chatbot</a:t>
            </a:r>
            <a:endParaRPr b="1" dirty="0">
              <a:solidFill>
                <a:srgbClr val="F2F2F2"/>
              </a:solidFill>
            </a:endParaRPr>
          </a:p>
        </p:txBody>
      </p:sp>
      <p:sp>
        <p:nvSpPr>
          <p:cNvPr id="166" name="Google Shape;166;p31"/>
          <p:cNvSpPr txBox="1">
            <a:spLocks noGrp="1"/>
          </p:cNvSpPr>
          <p:nvPr>
            <p:ph type="body" idx="1"/>
          </p:nvPr>
        </p:nvSpPr>
        <p:spPr>
          <a:xfrm>
            <a:off x="1143000" y="2695532"/>
            <a:ext cx="6858000" cy="570600"/>
          </a:xfrm>
          <a:prstGeom prst="rect">
            <a:avLst/>
          </a:prstGeom>
        </p:spPr>
        <p:txBody>
          <a:bodyPr spcFirstLastPara="1" wrap="square" lIns="34275" tIns="34275" rIns="34275" bIns="34275" anchor="t" anchorCtr="0">
            <a:noAutofit/>
          </a:bodyPr>
          <a:lstStyle/>
          <a:p>
            <a:pPr marL="0" lvl="0" indent="0" algn="ctr" rtl="0">
              <a:spcBef>
                <a:spcPts val="0"/>
              </a:spcBef>
              <a:spcAft>
                <a:spcPts val="0"/>
              </a:spcAft>
              <a:buNone/>
            </a:pPr>
            <a:r>
              <a:rPr lang="en" dirty="0">
                <a:solidFill>
                  <a:srgbClr val="F2F2F2"/>
                </a:solidFill>
              </a:rPr>
              <a:t>Automated Content and Claims Feature Research</a:t>
            </a:r>
            <a:endParaRPr dirty="0">
              <a:solidFill>
                <a:srgbClr val="F2F2F2"/>
              </a:solidFill>
            </a:endParaRPr>
          </a:p>
        </p:txBody>
      </p:sp>
      <p:sp>
        <p:nvSpPr>
          <p:cNvPr id="167" name="Google Shape;167;p31"/>
          <p:cNvSpPr/>
          <p:nvPr/>
        </p:nvSpPr>
        <p:spPr>
          <a:xfrm>
            <a:off x="0" y="0"/>
            <a:ext cx="9144000" cy="4443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latin typeface="Bitter"/>
                <a:ea typeface="Bitter"/>
                <a:cs typeface="Bitter"/>
                <a:sym typeface="Bitter"/>
              </a:rPr>
              <a:t>VA.gov</a:t>
            </a:r>
            <a:r>
              <a:rPr lang="en">
                <a:solidFill>
                  <a:schemeClr val="lt1"/>
                </a:solidFill>
                <a:latin typeface="Bitter"/>
                <a:ea typeface="Bitter"/>
                <a:cs typeface="Bitter"/>
                <a:sym typeface="Bitter"/>
              </a:rPr>
              <a:t> | Department of Veterans Affairs</a:t>
            </a:r>
            <a:endParaRPr>
              <a:solidFill>
                <a:schemeClr val="lt1"/>
              </a:solidFill>
              <a:latin typeface="Bitter"/>
              <a:ea typeface="Bitter"/>
              <a:cs typeface="Bitter"/>
              <a:sym typeface="Bitter"/>
            </a:endParaRPr>
          </a:p>
        </p:txBody>
      </p:sp>
      <p:pic>
        <p:nvPicPr>
          <p:cNvPr id="168" name="Google Shape;168;p31"/>
          <p:cNvPicPr preferRelativeResize="0"/>
          <p:nvPr/>
        </p:nvPicPr>
        <p:blipFill>
          <a:blip r:embed="rId3">
            <a:alphaModFix/>
          </a:blip>
          <a:stretch>
            <a:fillRect/>
          </a:stretch>
        </p:blipFill>
        <p:spPr>
          <a:xfrm>
            <a:off x="6672263" y="4425867"/>
            <a:ext cx="1919475" cy="427383"/>
          </a:xfrm>
          <a:prstGeom prst="rect">
            <a:avLst/>
          </a:prstGeom>
          <a:noFill/>
          <a:ln>
            <a:noFill/>
          </a:ln>
        </p:spPr>
      </p:pic>
      <p:sp>
        <p:nvSpPr>
          <p:cNvPr id="6" name="Google Shape;152;p29">
            <a:extLst>
              <a:ext uri="{FF2B5EF4-FFF2-40B4-BE49-F238E27FC236}">
                <a16:creationId xmlns:a16="http://schemas.microsoft.com/office/drawing/2014/main" id="{01FAFF23-E52F-E345-80DE-0C969DAA6DF8}"/>
              </a:ext>
            </a:extLst>
          </p:cNvPr>
          <p:cNvSpPr txBox="1">
            <a:spLocks/>
          </p:cNvSpPr>
          <p:nvPr/>
        </p:nvSpPr>
        <p:spPr>
          <a:xfrm>
            <a:off x="1143000" y="3006558"/>
            <a:ext cx="6858000" cy="570600"/>
          </a:xfrm>
          <a:prstGeom prst="rect">
            <a:avLst/>
          </a:prstGeom>
          <a:noFill/>
          <a:ln>
            <a:noFill/>
          </a:ln>
        </p:spPr>
        <p:txBody>
          <a:bodyPr spcFirstLastPara="1" wrap="square" lIns="34275" tIns="34275" rIns="34275" bIns="34275" anchor="t" anchorCtr="0">
            <a:noAutofit/>
          </a:bodyPr>
          <a:lstStyle>
            <a:defPPr marR="0" lvl="0" algn="l" rtl="0">
              <a:lnSpc>
                <a:spcPct val="100000"/>
              </a:lnSpc>
              <a:spcBef>
                <a:spcPts val="0"/>
              </a:spcBef>
              <a:spcAft>
                <a:spcPts val="0"/>
              </a:spcAft>
            </a:defPPr>
            <a:lvl1pPr marL="457200" marR="0" lvl="0" indent="-228600" algn="ctr" rtl="0">
              <a:lnSpc>
                <a:spcPct val="120000"/>
              </a:lnSpc>
              <a:spcBef>
                <a:spcPts val="0"/>
              </a:spcBef>
              <a:spcAft>
                <a:spcPts val="0"/>
              </a:spcAft>
              <a:buClr>
                <a:srgbClr val="7F8EA3"/>
              </a:buClr>
              <a:buSzPts val="1400"/>
              <a:buFont typeface="Source Sans Pro"/>
              <a:buNone/>
              <a:defRPr sz="1400" b="0" i="0" u="none" strike="noStrike" cap="none">
                <a:solidFill>
                  <a:srgbClr val="7F8EA3"/>
                </a:solidFill>
                <a:latin typeface="Source Sans Pro"/>
                <a:ea typeface="Source Sans Pro"/>
                <a:cs typeface="Source Sans Pro"/>
                <a:sym typeface="Source Sans Pro"/>
              </a:defRPr>
            </a:lvl1pPr>
            <a:lvl2pPr marL="914400" marR="0" lvl="1" indent="-228600" algn="ctr" rtl="0">
              <a:lnSpc>
                <a:spcPct val="120000"/>
              </a:lnSpc>
              <a:spcBef>
                <a:spcPts val="0"/>
              </a:spcBef>
              <a:spcAft>
                <a:spcPts val="0"/>
              </a:spcAft>
              <a:buClr>
                <a:srgbClr val="7F8EA3"/>
              </a:buClr>
              <a:buSzPts val="1400"/>
              <a:buFont typeface="Source Sans Pro"/>
              <a:buNone/>
              <a:defRPr sz="1400" b="0" i="0" u="none" strike="noStrike" cap="none">
                <a:solidFill>
                  <a:srgbClr val="7F8EA3"/>
                </a:solidFill>
                <a:latin typeface="Source Sans Pro"/>
                <a:ea typeface="Source Sans Pro"/>
                <a:cs typeface="Source Sans Pro"/>
                <a:sym typeface="Source Sans Pro"/>
              </a:defRPr>
            </a:lvl2pPr>
            <a:lvl3pPr marL="1371600" marR="0" lvl="2" indent="-228600" algn="ctr" rtl="0">
              <a:lnSpc>
                <a:spcPct val="120000"/>
              </a:lnSpc>
              <a:spcBef>
                <a:spcPts val="0"/>
              </a:spcBef>
              <a:spcAft>
                <a:spcPts val="0"/>
              </a:spcAft>
              <a:buClr>
                <a:srgbClr val="7F8EA3"/>
              </a:buClr>
              <a:buSzPts val="1400"/>
              <a:buFont typeface="Source Sans Pro"/>
              <a:buNone/>
              <a:defRPr sz="1400" b="0" i="0" u="none" strike="noStrike" cap="none">
                <a:solidFill>
                  <a:srgbClr val="7F8EA3"/>
                </a:solidFill>
                <a:latin typeface="Source Sans Pro"/>
                <a:ea typeface="Source Sans Pro"/>
                <a:cs typeface="Source Sans Pro"/>
                <a:sym typeface="Source Sans Pro"/>
              </a:defRPr>
            </a:lvl3pPr>
            <a:lvl4pPr marL="1828800" marR="0" lvl="3" indent="-228600" algn="ctr" rtl="0">
              <a:lnSpc>
                <a:spcPct val="120000"/>
              </a:lnSpc>
              <a:spcBef>
                <a:spcPts val="0"/>
              </a:spcBef>
              <a:spcAft>
                <a:spcPts val="0"/>
              </a:spcAft>
              <a:buClr>
                <a:srgbClr val="7F8EA3"/>
              </a:buClr>
              <a:buSzPts val="1400"/>
              <a:buFont typeface="Source Sans Pro"/>
              <a:buNone/>
              <a:defRPr sz="1400" b="0" i="0" u="none" strike="noStrike" cap="none">
                <a:solidFill>
                  <a:srgbClr val="7F8EA3"/>
                </a:solidFill>
                <a:latin typeface="Source Sans Pro"/>
                <a:ea typeface="Source Sans Pro"/>
                <a:cs typeface="Source Sans Pro"/>
                <a:sym typeface="Source Sans Pro"/>
              </a:defRPr>
            </a:lvl4pPr>
            <a:lvl5pPr marL="2286000" marR="0" lvl="4" indent="-228600" algn="ctr" rtl="0">
              <a:lnSpc>
                <a:spcPct val="120000"/>
              </a:lnSpc>
              <a:spcBef>
                <a:spcPts val="0"/>
              </a:spcBef>
              <a:spcAft>
                <a:spcPts val="0"/>
              </a:spcAft>
              <a:buClr>
                <a:srgbClr val="7F8EA3"/>
              </a:buClr>
              <a:buSzPts val="1400"/>
              <a:buFont typeface="Source Sans Pro"/>
              <a:buNone/>
              <a:defRPr sz="1400" b="0" i="0" u="none" strike="noStrike" cap="none">
                <a:solidFill>
                  <a:srgbClr val="7F8EA3"/>
                </a:solidFill>
                <a:latin typeface="Source Sans Pro"/>
                <a:ea typeface="Source Sans Pro"/>
                <a:cs typeface="Source Sans Pro"/>
                <a:sym typeface="Source Sans Pro"/>
              </a:defRPr>
            </a:lvl5pPr>
            <a:lvl6pPr marL="2743200" marR="0" lvl="5"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6pPr>
            <a:lvl7pPr marL="3200400" marR="0" lvl="6"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7pPr>
            <a:lvl8pPr marL="3657600" marR="0" lvl="7"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8pPr>
            <a:lvl9pPr marL="4114800" marR="0" lvl="8"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9pPr>
          </a:lstStyle>
          <a:p>
            <a:pPr marL="0" indent="0"/>
            <a:r>
              <a:rPr lang="en-US" dirty="0">
                <a:solidFill>
                  <a:srgbClr val="F2F2F2"/>
                </a:solidFill>
              </a:rPr>
              <a:t>Shane </a:t>
            </a:r>
            <a:r>
              <a:rPr lang="en-US" dirty="0" err="1">
                <a:solidFill>
                  <a:srgbClr val="F2F2F2"/>
                </a:solidFill>
              </a:rPr>
              <a:t>Strassberg</a:t>
            </a:r>
            <a:r>
              <a:rPr lang="en-US" dirty="0">
                <a:solidFill>
                  <a:srgbClr val="F2F2F2"/>
                </a:solidFill>
              </a:rPr>
              <a:t>// Dec 2021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6"/>
        <p:cNvGrpSpPr/>
        <p:nvPr/>
      </p:nvGrpSpPr>
      <p:grpSpPr>
        <a:xfrm>
          <a:off x="0" y="0"/>
          <a:ext cx="0" cy="0"/>
          <a:chOff x="0" y="0"/>
          <a:chExt cx="0" cy="0"/>
        </a:xfrm>
      </p:grpSpPr>
      <p:sp>
        <p:nvSpPr>
          <p:cNvPr id="217" name="Google Shape;217;p37"/>
          <p:cNvSpPr txBox="1">
            <a:spLocks noGrp="1"/>
          </p:cNvSpPr>
          <p:nvPr>
            <p:ph type="title"/>
          </p:nvPr>
        </p:nvSpPr>
        <p:spPr>
          <a:xfrm>
            <a:off x="1143000" y="2242200"/>
            <a:ext cx="6858000" cy="659100"/>
          </a:xfrm>
          <a:prstGeom prst="rect">
            <a:avLst/>
          </a:prstGeom>
        </p:spPr>
        <p:txBody>
          <a:bodyPr spcFirstLastPara="1" wrap="square" lIns="34275" tIns="34275" rIns="34275" bIns="34275" anchor="b" anchorCtr="0">
            <a:noAutofit/>
          </a:bodyPr>
          <a:lstStyle/>
          <a:p>
            <a:pPr marL="0" lvl="0" indent="0" algn="ctr" rtl="0">
              <a:spcBef>
                <a:spcPts val="0"/>
              </a:spcBef>
              <a:spcAft>
                <a:spcPts val="0"/>
              </a:spcAft>
              <a:buNone/>
            </a:pPr>
            <a:r>
              <a:rPr lang="en" b="1" dirty="0">
                <a:solidFill>
                  <a:srgbClr val="F2F2F2"/>
                </a:solidFill>
              </a:rPr>
              <a:t>Drupal Response Task</a:t>
            </a:r>
            <a:endParaRPr b="1" dirty="0">
              <a:solidFill>
                <a:srgbClr val="F2F2F2"/>
              </a:solidFill>
            </a:endParaRPr>
          </a:p>
        </p:txBody>
      </p:sp>
      <p:pic>
        <p:nvPicPr>
          <p:cNvPr id="218" name="Google Shape;218;p37"/>
          <p:cNvPicPr preferRelativeResize="0"/>
          <p:nvPr/>
        </p:nvPicPr>
        <p:blipFill>
          <a:blip r:embed="rId3">
            <a:alphaModFix/>
          </a:blip>
          <a:stretch>
            <a:fillRect/>
          </a:stretch>
        </p:blipFill>
        <p:spPr>
          <a:xfrm>
            <a:off x="6672263" y="4425867"/>
            <a:ext cx="1919475" cy="42738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2"/>
        <p:cNvGrpSpPr/>
        <p:nvPr/>
      </p:nvGrpSpPr>
      <p:grpSpPr>
        <a:xfrm>
          <a:off x="0" y="0"/>
          <a:ext cx="0" cy="0"/>
          <a:chOff x="0" y="0"/>
          <a:chExt cx="0" cy="0"/>
        </a:xfrm>
      </p:grpSpPr>
      <p:pic>
        <p:nvPicPr>
          <p:cNvPr id="224" name="Google Shape;224;p38"/>
          <p:cNvPicPr preferRelativeResize="0"/>
          <p:nvPr/>
        </p:nvPicPr>
        <p:blipFill>
          <a:blip r:embed="rId3">
            <a:alphaModFix/>
          </a:blip>
          <a:stretch>
            <a:fillRect/>
          </a:stretch>
        </p:blipFill>
        <p:spPr>
          <a:xfrm>
            <a:off x="6672262" y="4395923"/>
            <a:ext cx="1919475" cy="487261"/>
          </a:xfrm>
          <a:prstGeom prst="rect">
            <a:avLst/>
          </a:prstGeom>
          <a:noFill/>
          <a:ln>
            <a:noFill/>
          </a:ln>
        </p:spPr>
      </p:pic>
      <p:pic>
        <p:nvPicPr>
          <p:cNvPr id="6" name="Picture 5">
            <a:extLst>
              <a:ext uri="{FF2B5EF4-FFF2-40B4-BE49-F238E27FC236}">
                <a16:creationId xmlns:a16="http://schemas.microsoft.com/office/drawing/2014/main" id="{B15D03C7-FB9E-784F-8410-574CCB215446}"/>
              </a:ext>
            </a:extLst>
          </p:cNvPr>
          <p:cNvPicPr>
            <a:picLocks noChangeAspect="1"/>
          </p:cNvPicPr>
          <p:nvPr/>
        </p:nvPicPr>
        <p:blipFill>
          <a:blip r:embed="rId4"/>
          <a:stretch>
            <a:fillRect/>
          </a:stretch>
        </p:blipFill>
        <p:spPr>
          <a:xfrm>
            <a:off x="4571006" y="260316"/>
            <a:ext cx="2514600" cy="3975100"/>
          </a:xfrm>
          <a:prstGeom prst="rect">
            <a:avLst/>
          </a:prstGeom>
        </p:spPr>
      </p:pic>
      <p:pic>
        <p:nvPicPr>
          <p:cNvPr id="9" name="Picture 8">
            <a:extLst>
              <a:ext uri="{FF2B5EF4-FFF2-40B4-BE49-F238E27FC236}">
                <a16:creationId xmlns:a16="http://schemas.microsoft.com/office/drawing/2014/main" id="{E17921EE-69CB-5046-AC2E-FB52BCBBF24B}"/>
              </a:ext>
            </a:extLst>
          </p:cNvPr>
          <p:cNvPicPr>
            <a:picLocks noChangeAspect="1"/>
          </p:cNvPicPr>
          <p:nvPr/>
        </p:nvPicPr>
        <p:blipFill>
          <a:blip r:embed="rId5"/>
          <a:stretch>
            <a:fillRect/>
          </a:stretch>
        </p:blipFill>
        <p:spPr>
          <a:xfrm>
            <a:off x="1800618" y="266666"/>
            <a:ext cx="2514600" cy="3962400"/>
          </a:xfrm>
          <a:prstGeom prst="rect">
            <a:avLst/>
          </a:prstGeom>
        </p:spPr>
      </p:pic>
    </p:spTree>
    <p:extLst>
      <p:ext uri="{BB962C8B-B14F-4D97-AF65-F5344CB8AC3E}">
        <p14:creationId xmlns:p14="http://schemas.microsoft.com/office/powerpoint/2010/main" val="1119138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2"/>
        <p:cNvGrpSpPr/>
        <p:nvPr/>
      </p:nvGrpSpPr>
      <p:grpSpPr>
        <a:xfrm>
          <a:off x="0" y="0"/>
          <a:ext cx="0" cy="0"/>
          <a:chOff x="0" y="0"/>
          <a:chExt cx="0" cy="0"/>
        </a:xfrm>
      </p:grpSpPr>
      <p:pic>
        <p:nvPicPr>
          <p:cNvPr id="224" name="Google Shape;224;p38"/>
          <p:cNvPicPr preferRelativeResize="0"/>
          <p:nvPr/>
        </p:nvPicPr>
        <p:blipFill>
          <a:blip r:embed="rId5">
            <a:alphaModFix/>
          </a:blip>
          <a:stretch>
            <a:fillRect/>
          </a:stretch>
        </p:blipFill>
        <p:spPr>
          <a:xfrm>
            <a:off x="6672262" y="4395923"/>
            <a:ext cx="1919475" cy="487261"/>
          </a:xfrm>
          <a:prstGeom prst="rect">
            <a:avLst/>
          </a:prstGeom>
          <a:noFill/>
          <a:ln>
            <a:noFill/>
          </a:ln>
        </p:spPr>
      </p:pic>
      <p:pic>
        <p:nvPicPr>
          <p:cNvPr id="7" name="Screen Recording 2021-12-01 at 5.01.45 PM.mov" descr="Screen Recording 2021-12-01 at 5.01.45 PM.mov">
            <a:hlinkClick r:id="" action="ppaction://media"/>
            <a:extLst>
              <a:ext uri="{FF2B5EF4-FFF2-40B4-BE49-F238E27FC236}">
                <a16:creationId xmlns:a16="http://schemas.microsoft.com/office/drawing/2014/main" id="{DBDE92F3-263E-6C4D-B2A6-EEB0191FF6E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04296" y="420823"/>
            <a:ext cx="2530647" cy="4027159"/>
          </a:xfrm>
          <a:prstGeom prst="rect">
            <a:avLst/>
          </a:prstGeom>
        </p:spPr>
      </p:pic>
      <p:pic>
        <p:nvPicPr>
          <p:cNvPr id="3" name="Picture 2">
            <a:extLst>
              <a:ext uri="{FF2B5EF4-FFF2-40B4-BE49-F238E27FC236}">
                <a16:creationId xmlns:a16="http://schemas.microsoft.com/office/drawing/2014/main" id="{3C063AF4-C674-F24D-9947-3EB888C65808}"/>
              </a:ext>
            </a:extLst>
          </p:cNvPr>
          <p:cNvPicPr>
            <a:picLocks noChangeAspect="1"/>
          </p:cNvPicPr>
          <p:nvPr/>
        </p:nvPicPr>
        <p:blipFill>
          <a:blip r:embed="rId7"/>
          <a:stretch>
            <a:fillRect/>
          </a:stretch>
        </p:blipFill>
        <p:spPr>
          <a:xfrm>
            <a:off x="3281291" y="420823"/>
            <a:ext cx="2501900" cy="3962400"/>
          </a:xfrm>
          <a:prstGeom prst="rect">
            <a:avLst/>
          </a:prstGeom>
        </p:spPr>
      </p:pic>
      <p:pic>
        <p:nvPicPr>
          <p:cNvPr id="5" name="Picture 4">
            <a:extLst>
              <a:ext uri="{FF2B5EF4-FFF2-40B4-BE49-F238E27FC236}">
                <a16:creationId xmlns:a16="http://schemas.microsoft.com/office/drawing/2014/main" id="{C65F9688-0A74-9142-BF86-F6B223DB6013}"/>
              </a:ext>
            </a:extLst>
          </p:cNvPr>
          <p:cNvPicPr>
            <a:picLocks noChangeAspect="1"/>
          </p:cNvPicPr>
          <p:nvPr/>
        </p:nvPicPr>
        <p:blipFill>
          <a:blip r:embed="rId8"/>
          <a:stretch>
            <a:fillRect/>
          </a:stretch>
        </p:blipFill>
        <p:spPr>
          <a:xfrm>
            <a:off x="5929539" y="420823"/>
            <a:ext cx="2501900" cy="3975100"/>
          </a:xfrm>
          <a:prstGeom prst="rect">
            <a:avLst/>
          </a:prstGeom>
        </p:spPr>
      </p:pic>
    </p:spTree>
    <p:extLst>
      <p:ext uri="{BB962C8B-B14F-4D97-AF65-F5344CB8AC3E}">
        <p14:creationId xmlns:p14="http://schemas.microsoft.com/office/powerpoint/2010/main" val="480497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1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4"/>
        <p:cNvGrpSpPr/>
        <p:nvPr/>
      </p:nvGrpSpPr>
      <p:grpSpPr>
        <a:xfrm>
          <a:off x="0" y="0"/>
          <a:ext cx="0" cy="0"/>
          <a:chOff x="0" y="0"/>
          <a:chExt cx="0" cy="0"/>
        </a:xfrm>
      </p:grpSpPr>
      <p:sp>
        <p:nvSpPr>
          <p:cNvPr id="245" name="Google Shape;245;p41"/>
          <p:cNvSpPr txBox="1">
            <a:spLocks noGrp="1"/>
          </p:cNvSpPr>
          <p:nvPr>
            <p:ph type="body" idx="1"/>
          </p:nvPr>
        </p:nvSpPr>
        <p:spPr>
          <a:xfrm>
            <a:off x="1790400" y="1241875"/>
            <a:ext cx="3962400" cy="892200"/>
          </a:xfrm>
          <a:prstGeom prst="rect">
            <a:avLst/>
          </a:prstGeom>
        </p:spPr>
        <p:txBody>
          <a:bodyPr spcFirstLastPara="1" wrap="square" lIns="34275" tIns="34275" rIns="34275" bIns="34275" anchor="ctr" anchorCtr="0">
            <a:noAutofit/>
          </a:bodyPr>
          <a:lstStyle/>
          <a:p>
            <a:pPr marL="0" lvl="0" indent="0" algn="l" rtl="0">
              <a:spcBef>
                <a:spcPts val="600"/>
              </a:spcBef>
              <a:spcAft>
                <a:spcPts val="0"/>
              </a:spcAft>
              <a:buNone/>
            </a:pPr>
            <a:r>
              <a:rPr lang="en" dirty="0">
                <a:solidFill>
                  <a:srgbClr val="F2F2F2"/>
                </a:solidFill>
              </a:rPr>
              <a:t>Vets consistently preferred the preview response</a:t>
            </a:r>
            <a:endParaRPr dirty="0">
              <a:solidFill>
                <a:srgbClr val="F2F2F2"/>
              </a:solidFill>
            </a:endParaRPr>
          </a:p>
        </p:txBody>
      </p:sp>
      <p:sp>
        <p:nvSpPr>
          <p:cNvPr id="246" name="Google Shape;246;p41"/>
          <p:cNvSpPr/>
          <p:nvPr/>
        </p:nvSpPr>
        <p:spPr>
          <a:xfrm>
            <a:off x="684825" y="1241875"/>
            <a:ext cx="892200" cy="892200"/>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lt1"/>
                </a:solidFill>
              </a:rPr>
              <a:t>1</a:t>
            </a:r>
            <a:endParaRPr sz="3200" b="1">
              <a:solidFill>
                <a:schemeClr val="lt1"/>
              </a:solidFill>
            </a:endParaRPr>
          </a:p>
        </p:txBody>
      </p:sp>
      <p:sp>
        <p:nvSpPr>
          <p:cNvPr id="247" name="Google Shape;247;p41"/>
          <p:cNvSpPr txBox="1">
            <a:spLocks noGrp="1"/>
          </p:cNvSpPr>
          <p:nvPr>
            <p:ph type="title"/>
          </p:nvPr>
        </p:nvSpPr>
        <p:spPr>
          <a:xfrm>
            <a:off x="457200" y="514350"/>
            <a:ext cx="7543800" cy="629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dirty="0">
                <a:solidFill>
                  <a:srgbClr val="F2F2F2"/>
                </a:solidFill>
              </a:rPr>
              <a:t>Key Findings</a:t>
            </a:r>
            <a:endParaRPr dirty="0">
              <a:solidFill>
                <a:srgbClr val="F2F2F2"/>
              </a:solidFill>
            </a:endParaRPr>
          </a:p>
        </p:txBody>
      </p:sp>
      <p:sp>
        <p:nvSpPr>
          <p:cNvPr id="248" name="Google Shape;248;p41"/>
          <p:cNvSpPr txBox="1">
            <a:spLocks noGrp="1"/>
          </p:cNvSpPr>
          <p:nvPr>
            <p:ph type="body" idx="1"/>
          </p:nvPr>
        </p:nvSpPr>
        <p:spPr>
          <a:xfrm>
            <a:off x="1790400" y="2452907"/>
            <a:ext cx="5609860" cy="892200"/>
          </a:xfrm>
          <a:prstGeom prst="rect">
            <a:avLst/>
          </a:prstGeom>
        </p:spPr>
        <p:txBody>
          <a:bodyPr spcFirstLastPara="1" wrap="square" lIns="34275" tIns="34275" rIns="34275" bIns="34275" anchor="ctr" anchorCtr="0">
            <a:noAutofit/>
          </a:bodyPr>
          <a:lstStyle/>
          <a:p>
            <a:pPr marL="0" lvl="0" indent="0" algn="l" rtl="0">
              <a:spcBef>
                <a:spcPts val="600"/>
              </a:spcBef>
              <a:spcAft>
                <a:spcPts val="0"/>
              </a:spcAft>
              <a:buNone/>
            </a:pPr>
            <a:r>
              <a:rPr lang="en" dirty="0">
                <a:solidFill>
                  <a:srgbClr val="F2F2F2"/>
                </a:solidFill>
              </a:rPr>
              <a:t>They felt it provided just enough context and confident it would set them down the right path</a:t>
            </a:r>
            <a:endParaRPr dirty="0">
              <a:solidFill>
                <a:srgbClr val="F2F2F2"/>
              </a:solidFill>
            </a:endParaRPr>
          </a:p>
        </p:txBody>
      </p:sp>
      <p:sp>
        <p:nvSpPr>
          <p:cNvPr id="249" name="Google Shape;249;p41"/>
          <p:cNvSpPr/>
          <p:nvPr/>
        </p:nvSpPr>
        <p:spPr>
          <a:xfrm>
            <a:off x="684825" y="2452908"/>
            <a:ext cx="892200" cy="892200"/>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lt1"/>
                </a:solidFill>
              </a:rPr>
              <a:t>2</a:t>
            </a:r>
            <a:endParaRPr sz="3200" b="1">
              <a:solidFill>
                <a:schemeClr val="lt1"/>
              </a:solidFill>
            </a:endParaRPr>
          </a:p>
        </p:txBody>
      </p:sp>
      <p:sp>
        <p:nvSpPr>
          <p:cNvPr id="250" name="Google Shape;250;p41"/>
          <p:cNvSpPr txBox="1">
            <a:spLocks noGrp="1"/>
          </p:cNvSpPr>
          <p:nvPr>
            <p:ph type="body" idx="1"/>
          </p:nvPr>
        </p:nvSpPr>
        <p:spPr>
          <a:xfrm>
            <a:off x="1790400" y="3665028"/>
            <a:ext cx="5609860" cy="892200"/>
          </a:xfrm>
          <a:prstGeom prst="rect">
            <a:avLst/>
          </a:prstGeom>
        </p:spPr>
        <p:txBody>
          <a:bodyPr spcFirstLastPara="1" wrap="square" lIns="34275" tIns="34275" rIns="34275" bIns="34275" anchor="ctr" anchorCtr="0">
            <a:noAutofit/>
          </a:bodyPr>
          <a:lstStyle/>
          <a:p>
            <a:pPr marL="0" lvl="0" indent="0" algn="l" rtl="0">
              <a:spcBef>
                <a:spcPts val="600"/>
              </a:spcBef>
              <a:spcAft>
                <a:spcPts val="0"/>
              </a:spcAft>
              <a:buNone/>
            </a:pPr>
            <a:r>
              <a:rPr lang="en" dirty="0">
                <a:solidFill>
                  <a:srgbClr val="F2F2F2"/>
                </a:solidFill>
              </a:rPr>
              <a:t>Full response was too much info in small space. Info was more digestible on webpage.</a:t>
            </a:r>
            <a:endParaRPr dirty="0">
              <a:solidFill>
                <a:srgbClr val="F2F2F2"/>
              </a:solidFill>
            </a:endParaRPr>
          </a:p>
        </p:txBody>
      </p:sp>
      <p:sp>
        <p:nvSpPr>
          <p:cNvPr id="251" name="Google Shape;251;p41"/>
          <p:cNvSpPr/>
          <p:nvPr/>
        </p:nvSpPr>
        <p:spPr>
          <a:xfrm>
            <a:off x="684825" y="3665029"/>
            <a:ext cx="892200" cy="892200"/>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lt1"/>
                </a:solidFill>
              </a:rPr>
              <a:t>3</a:t>
            </a:r>
            <a:endParaRPr sz="3200" b="1">
              <a:solidFill>
                <a:schemeClr val="lt1"/>
              </a:solidFill>
            </a:endParaRPr>
          </a:p>
        </p:txBody>
      </p:sp>
      <p:pic>
        <p:nvPicPr>
          <p:cNvPr id="252" name="Google Shape;252;p41"/>
          <p:cNvPicPr preferRelativeResize="0"/>
          <p:nvPr/>
        </p:nvPicPr>
        <p:blipFill>
          <a:blip r:embed="rId3">
            <a:alphaModFix/>
          </a:blip>
          <a:stretch>
            <a:fillRect/>
          </a:stretch>
        </p:blipFill>
        <p:spPr>
          <a:xfrm>
            <a:off x="6672263" y="4425867"/>
            <a:ext cx="1919475" cy="427383"/>
          </a:xfrm>
          <a:prstGeom prst="rect">
            <a:avLst/>
          </a:prstGeom>
          <a:noFill/>
          <a:ln>
            <a:noFill/>
          </a:ln>
        </p:spPr>
      </p:pic>
    </p:spTree>
    <p:extLst>
      <p:ext uri="{BB962C8B-B14F-4D97-AF65-F5344CB8AC3E}">
        <p14:creationId xmlns:p14="http://schemas.microsoft.com/office/powerpoint/2010/main" val="23404835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6"/>
        <p:cNvGrpSpPr/>
        <p:nvPr/>
      </p:nvGrpSpPr>
      <p:grpSpPr>
        <a:xfrm>
          <a:off x="0" y="0"/>
          <a:ext cx="0" cy="0"/>
          <a:chOff x="0" y="0"/>
          <a:chExt cx="0" cy="0"/>
        </a:xfrm>
      </p:grpSpPr>
      <p:sp>
        <p:nvSpPr>
          <p:cNvPr id="217" name="Google Shape;217;p37"/>
          <p:cNvSpPr txBox="1">
            <a:spLocks noGrp="1"/>
          </p:cNvSpPr>
          <p:nvPr>
            <p:ph type="title"/>
          </p:nvPr>
        </p:nvSpPr>
        <p:spPr>
          <a:xfrm>
            <a:off x="1143000" y="2242200"/>
            <a:ext cx="6858000" cy="659100"/>
          </a:xfrm>
          <a:prstGeom prst="rect">
            <a:avLst/>
          </a:prstGeom>
        </p:spPr>
        <p:txBody>
          <a:bodyPr spcFirstLastPara="1" wrap="square" lIns="34275" tIns="34275" rIns="34275" bIns="34275" anchor="b" anchorCtr="0">
            <a:noAutofit/>
          </a:bodyPr>
          <a:lstStyle/>
          <a:p>
            <a:pPr marL="0" lvl="0" indent="0" algn="ctr" rtl="0">
              <a:spcBef>
                <a:spcPts val="0"/>
              </a:spcBef>
              <a:spcAft>
                <a:spcPts val="0"/>
              </a:spcAft>
              <a:buNone/>
            </a:pPr>
            <a:r>
              <a:rPr lang="en" b="1" dirty="0">
                <a:solidFill>
                  <a:srgbClr val="F2F2F2"/>
                </a:solidFill>
              </a:rPr>
              <a:t>General Topic Task</a:t>
            </a:r>
            <a:endParaRPr b="1" dirty="0">
              <a:solidFill>
                <a:srgbClr val="F2F2F2"/>
              </a:solidFill>
            </a:endParaRPr>
          </a:p>
        </p:txBody>
      </p:sp>
      <p:pic>
        <p:nvPicPr>
          <p:cNvPr id="218" name="Google Shape;218;p37"/>
          <p:cNvPicPr preferRelativeResize="0"/>
          <p:nvPr/>
        </p:nvPicPr>
        <p:blipFill>
          <a:blip r:embed="rId3">
            <a:alphaModFix/>
          </a:blip>
          <a:stretch>
            <a:fillRect/>
          </a:stretch>
        </p:blipFill>
        <p:spPr>
          <a:xfrm>
            <a:off x="6672263" y="4425867"/>
            <a:ext cx="1919475" cy="427383"/>
          </a:xfrm>
          <a:prstGeom prst="rect">
            <a:avLst/>
          </a:prstGeom>
          <a:noFill/>
          <a:ln>
            <a:noFill/>
          </a:ln>
        </p:spPr>
      </p:pic>
    </p:spTree>
    <p:extLst>
      <p:ext uri="{BB962C8B-B14F-4D97-AF65-F5344CB8AC3E}">
        <p14:creationId xmlns:p14="http://schemas.microsoft.com/office/powerpoint/2010/main" val="490387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4"/>
        <p:cNvGrpSpPr/>
        <p:nvPr/>
      </p:nvGrpSpPr>
      <p:grpSpPr>
        <a:xfrm>
          <a:off x="0" y="0"/>
          <a:ext cx="0" cy="0"/>
          <a:chOff x="0" y="0"/>
          <a:chExt cx="0" cy="0"/>
        </a:xfrm>
      </p:grpSpPr>
      <p:sp>
        <p:nvSpPr>
          <p:cNvPr id="245" name="Google Shape;245;p41"/>
          <p:cNvSpPr txBox="1">
            <a:spLocks noGrp="1"/>
          </p:cNvSpPr>
          <p:nvPr>
            <p:ph type="body" idx="1"/>
          </p:nvPr>
        </p:nvSpPr>
        <p:spPr>
          <a:xfrm>
            <a:off x="1790400" y="1241875"/>
            <a:ext cx="6210600" cy="892200"/>
          </a:xfrm>
          <a:prstGeom prst="rect">
            <a:avLst/>
          </a:prstGeom>
        </p:spPr>
        <p:txBody>
          <a:bodyPr spcFirstLastPara="1" wrap="square" lIns="34275" tIns="34275" rIns="34275" bIns="34275" anchor="ctr" anchorCtr="0">
            <a:noAutofit/>
          </a:bodyPr>
          <a:lstStyle/>
          <a:p>
            <a:pPr marL="0" lvl="0" indent="0">
              <a:buNone/>
            </a:pPr>
            <a:r>
              <a:rPr lang="en" dirty="0">
                <a:solidFill>
                  <a:srgbClr val="F2F2F2"/>
                </a:solidFill>
              </a:rPr>
              <a:t>Results for correct responses were mixed. </a:t>
            </a:r>
            <a:r>
              <a:rPr lang="en-US" dirty="0">
                <a:solidFill>
                  <a:srgbClr val="F2F2F2"/>
                </a:solidFill>
              </a:rPr>
              <a:t>High-traffic topics like “prescriptions,” the bot provided an accurate response to the right webpage, or a facility location would provide response to the locator tool. </a:t>
            </a:r>
            <a:endParaRPr dirty="0">
              <a:solidFill>
                <a:srgbClr val="F2F2F2"/>
              </a:solidFill>
            </a:endParaRPr>
          </a:p>
        </p:txBody>
      </p:sp>
      <p:sp>
        <p:nvSpPr>
          <p:cNvPr id="246" name="Google Shape;246;p41"/>
          <p:cNvSpPr/>
          <p:nvPr/>
        </p:nvSpPr>
        <p:spPr>
          <a:xfrm>
            <a:off x="684825" y="1241875"/>
            <a:ext cx="892200" cy="892200"/>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lt1"/>
                </a:solidFill>
              </a:rPr>
              <a:t>1</a:t>
            </a:r>
            <a:endParaRPr sz="3200" b="1">
              <a:solidFill>
                <a:schemeClr val="lt1"/>
              </a:solidFill>
            </a:endParaRPr>
          </a:p>
        </p:txBody>
      </p:sp>
      <p:sp>
        <p:nvSpPr>
          <p:cNvPr id="247" name="Google Shape;247;p41"/>
          <p:cNvSpPr txBox="1">
            <a:spLocks noGrp="1"/>
          </p:cNvSpPr>
          <p:nvPr>
            <p:ph type="title"/>
          </p:nvPr>
        </p:nvSpPr>
        <p:spPr>
          <a:xfrm>
            <a:off x="457200" y="514350"/>
            <a:ext cx="7543800" cy="629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dirty="0">
                <a:solidFill>
                  <a:srgbClr val="F2F2F2"/>
                </a:solidFill>
              </a:rPr>
              <a:t>Key Findings</a:t>
            </a:r>
            <a:endParaRPr dirty="0">
              <a:solidFill>
                <a:srgbClr val="F2F2F2"/>
              </a:solidFill>
            </a:endParaRPr>
          </a:p>
        </p:txBody>
      </p:sp>
      <p:sp>
        <p:nvSpPr>
          <p:cNvPr id="248" name="Google Shape;248;p41"/>
          <p:cNvSpPr txBox="1">
            <a:spLocks noGrp="1"/>
          </p:cNvSpPr>
          <p:nvPr>
            <p:ph type="body" idx="1"/>
          </p:nvPr>
        </p:nvSpPr>
        <p:spPr>
          <a:xfrm>
            <a:off x="1790399" y="2452907"/>
            <a:ext cx="6210599" cy="892200"/>
          </a:xfrm>
          <a:prstGeom prst="rect">
            <a:avLst/>
          </a:prstGeom>
        </p:spPr>
        <p:txBody>
          <a:bodyPr spcFirstLastPara="1" wrap="square" lIns="34275" tIns="34275" rIns="34275" bIns="34275" anchor="ctr" anchorCtr="0">
            <a:noAutofit/>
          </a:bodyPr>
          <a:lstStyle/>
          <a:p>
            <a:pPr marL="0" lvl="0" indent="0">
              <a:buNone/>
            </a:pPr>
            <a:r>
              <a:rPr lang="en-US" dirty="0">
                <a:solidFill>
                  <a:srgbClr val="F2F2F2"/>
                </a:solidFill>
              </a:rPr>
              <a:t>Bot could get “confused” when asked, “Can my spouse get VA benefits?”, and provided response with link to Education and Training Benefits webpage, or when asked more obscure topics like if VA is conducting studies on CLL (Chronic </a:t>
            </a:r>
            <a:r>
              <a:rPr lang="en-US" dirty="0" err="1">
                <a:solidFill>
                  <a:srgbClr val="F2F2F2"/>
                </a:solidFill>
              </a:rPr>
              <a:t>Lymphomatic</a:t>
            </a:r>
            <a:r>
              <a:rPr lang="en-US" dirty="0">
                <a:solidFill>
                  <a:srgbClr val="F2F2F2"/>
                </a:solidFill>
              </a:rPr>
              <a:t> leukemia). </a:t>
            </a:r>
            <a:endParaRPr dirty="0">
              <a:solidFill>
                <a:srgbClr val="F2F2F2"/>
              </a:solidFill>
            </a:endParaRPr>
          </a:p>
        </p:txBody>
      </p:sp>
      <p:sp>
        <p:nvSpPr>
          <p:cNvPr id="249" name="Google Shape;249;p41"/>
          <p:cNvSpPr/>
          <p:nvPr/>
        </p:nvSpPr>
        <p:spPr>
          <a:xfrm>
            <a:off x="684825" y="2452908"/>
            <a:ext cx="892200" cy="892200"/>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lt1"/>
                </a:solidFill>
              </a:rPr>
              <a:t>2</a:t>
            </a:r>
            <a:endParaRPr sz="3200" b="1">
              <a:solidFill>
                <a:schemeClr val="lt1"/>
              </a:solidFill>
            </a:endParaRPr>
          </a:p>
        </p:txBody>
      </p:sp>
      <p:sp>
        <p:nvSpPr>
          <p:cNvPr id="250" name="Google Shape;250;p41"/>
          <p:cNvSpPr txBox="1">
            <a:spLocks noGrp="1"/>
          </p:cNvSpPr>
          <p:nvPr>
            <p:ph type="body" idx="1"/>
          </p:nvPr>
        </p:nvSpPr>
        <p:spPr>
          <a:xfrm>
            <a:off x="1790400" y="3665028"/>
            <a:ext cx="5609860" cy="892200"/>
          </a:xfrm>
          <a:prstGeom prst="rect">
            <a:avLst/>
          </a:prstGeom>
        </p:spPr>
        <p:txBody>
          <a:bodyPr spcFirstLastPara="1" wrap="square" lIns="34275" tIns="34275" rIns="34275" bIns="34275" anchor="ctr" anchorCtr="0">
            <a:noAutofit/>
          </a:bodyPr>
          <a:lstStyle/>
          <a:p>
            <a:pPr marL="0" lvl="0" indent="0">
              <a:buNone/>
            </a:pPr>
            <a:r>
              <a:rPr lang="en-US" dirty="0">
                <a:solidFill>
                  <a:srgbClr val="F2F2F2"/>
                </a:solidFill>
              </a:rPr>
              <a:t>However, Vets were not deterred from continuing to try to use the bot to get to the right info.</a:t>
            </a:r>
            <a:endParaRPr dirty="0">
              <a:solidFill>
                <a:srgbClr val="F2F2F2"/>
              </a:solidFill>
            </a:endParaRPr>
          </a:p>
        </p:txBody>
      </p:sp>
      <p:sp>
        <p:nvSpPr>
          <p:cNvPr id="251" name="Google Shape;251;p41"/>
          <p:cNvSpPr/>
          <p:nvPr/>
        </p:nvSpPr>
        <p:spPr>
          <a:xfrm>
            <a:off x="684825" y="3665029"/>
            <a:ext cx="892200" cy="892200"/>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lt1"/>
                </a:solidFill>
              </a:rPr>
              <a:t>3</a:t>
            </a:r>
            <a:endParaRPr sz="3200" b="1">
              <a:solidFill>
                <a:schemeClr val="lt1"/>
              </a:solidFill>
            </a:endParaRPr>
          </a:p>
        </p:txBody>
      </p:sp>
      <p:pic>
        <p:nvPicPr>
          <p:cNvPr id="252" name="Google Shape;252;p41"/>
          <p:cNvPicPr preferRelativeResize="0"/>
          <p:nvPr/>
        </p:nvPicPr>
        <p:blipFill>
          <a:blip r:embed="rId3">
            <a:alphaModFix/>
          </a:blip>
          <a:stretch>
            <a:fillRect/>
          </a:stretch>
        </p:blipFill>
        <p:spPr>
          <a:xfrm>
            <a:off x="6672263" y="4425867"/>
            <a:ext cx="1919475" cy="427383"/>
          </a:xfrm>
          <a:prstGeom prst="rect">
            <a:avLst/>
          </a:prstGeom>
          <a:noFill/>
          <a:ln>
            <a:noFill/>
          </a:ln>
        </p:spPr>
      </p:pic>
    </p:spTree>
    <p:extLst>
      <p:ext uri="{BB962C8B-B14F-4D97-AF65-F5344CB8AC3E}">
        <p14:creationId xmlns:p14="http://schemas.microsoft.com/office/powerpoint/2010/main" val="19232960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6"/>
        <p:cNvGrpSpPr/>
        <p:nvPr/>
      </p:nvGrpSpPr>
      <p:grpSpPr>
        <a:xfrm>
          <a:off x="0" y="0"/>
          <a:ext cx="0" cy="0"/>
          <a:chOff x="0" y="0"/>
          <a:chExt cx="0" cy="0"/>
        </a:xfrm>
      </p:grpSpPr>
      <p:sp>
        <p:nvSpPr>
          <p:cNvPr id="217" name="Google Shape;217;p37"/>
          <p:cNvSpPr txBox="1">
            <a:spLocks noGrp="1"/>
          </p:cNvSpPr>
          <p:nvPr>
            <p:ph type="title"/>
          </p:nvPr>
        </p:nvSpPr>
        <p:spPr>
          <a:xfrm>
            <a:off x="1143000" y="2242200"/>
            <a:ext cx="6858000" cy="659100"/>
          </a:xfrm>
          <a:prstGeom prst="rect">
            <a:avLst/>
          </a:prstGeom>
        </p:spPr>
        <p:txBody>
          <a:bodyPr spcFirstLastPara="1" wrap="square" lIns="34275" tIns="34275" rIns="34275" bIns="34275" anchor="b" anchorCtr="0">
            <a:noAutofit/>
          </a:bodyPr>
          <a:lstStyle/>
          <a:p>
            <a:pPr marL="0" lvl="0" indent="0" algn="ctr" rtl="0">
              <a:spcBef>
                <a:spcPts val="0"/>
              </a:spcBef>
              <a:spcAft>
                <a:spcPts val="0"/>
              </a:spcAft>
              <a:buNone/>
            </a:pPr>
            <a:r>
              <a:rPr lang="en" b="1" dirty="0">
                <a:solidFill>
                  <a:srgbClr val="F2F2F2"/>
                </a:solidFill>
              </a:rPr>
              <a:t>Claims Task</a:t>
            </a:r>
            <a:endParaRPr b="1" dirty="0">
              <a:solidFill>
                <a:srgbClr val="F2F2F2"/>
              </a:solidFill>
            </a:endParaRPr>
          </a:p>
        </p:txBody>
      </p:sp>
      <p:pic>
        <p:nvPicPr>
          <p:cNvPr id="218" name="Google Shape;218;p37"/>
          <p:cNvPicPr preferRelativeResize="0"/>
          <p:nvPr/>
        </p:nvPicPr>
        <p:blipFill>
          <a:blip r:embed="rId3">
            <a:alphaModFix/>
          </a:blip>
          <a:stretch>
            <a:fillRect/>
          </a:stretch>
        </p:blipFill>
        <p:spPr>
          <a:xfrm>
            <a:off x="6672263" y="4425867"/>
            <a:ext cx="1919475" cy="427383"/>
          </a:xfrm>
          <a:prstGeom prst="rect">
            <a:avLst/>
          </a:prstGeom>
          <a:noFill/>
          <a:ln>
            <a:noFill/>
          </a:ln>
        </p:spPr>
      </p:pic>
    </p:spTree>
    <p:extLst>
      <p:ext uri="{BB962C8B-B14F-4D97-AF65-F5344CB8AC3E}">
        <p14:creationId xmlns:p14="http://schemas.microsoft.com/office/powerpoint/2010/main" val="12800038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2"/>
        <p:cNvGrpSpPr/>
        <p:nvPr/>
      </p:nvGrpSpPr>
      <p:grpSpPr>
        <a:xfrm>
          <a:off x="0" y="0"/>
          <a:ext cx="0" cy="0"/>
          <a:chOff x="0" y="0"/>
          <a:chExt cx="0" cy="0"/>
        </a:xfrm>
      </p:grpSpPr>
      <p:pic>
        <p:nvPicPr>
          <p:cNvPr id="224" name="Google Shape;224;p38"/>
          <p:cNvPicPr preferRelativeResize="0"/>
          <p:nvPr/>
        </p:nvPicPr>
        <p:blipFill>
          <a:blip r:embed="rId5">
            <a:alphaModFix/>
          </a:blip>
          <a:stretch>
            <a:fillRect/>
          </a:stretch>
        </p:blipFill>
        <p:spPr>
          <a:xfrm>
            <a:off x="6672262" y="4395923"/>
            <a:ext cx="1919475" cy="487261"/>
          </a:xfrm>
          <a:prstGeom prst="rect">
            <a:avLst/>
          </a:prstGeom>
          <a:noFill/>
          <a:ln>
            <a:noFill/>
          </a:ln>
        </p:spPr>
      </p:pic>
      <p:pic>
        <p:nvPicPr>
          <p:cNvPr id="2" name="Screen Recording 2021-12-02 at 2.28.51 PM.mov" descr="Screen Recording 2021-12-02 at 2.28.51 PM.mov">
            <a:hlinkClick r:id="" action="ppaction://media"/>
            <a:extLst>
              <a:ext uri="{FF2B5EF4-FFF2-40B4-BE49-F238E27FC236}">
                <a16:creationId xmlns:a16="http://schemas.microsoft.com/office/drawing/2014/main" id="{93F372F2-F4C7-3E46-824F-4B30CC5DD78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839463" y="339675"/>
            <a:ext cx="2712508" cy="4316564"/>
          </a:xfrm>
          <a:prstGeom prst="rect">
            <a:avLst/>
          </a:prstGeom>
        </p:spPr>
      </p:pic>
    </p:spTree>
    <p:extLst>
      <p:ext uri="{BB962C8B-B14F-4D97-AF65-F5344CB8AC3E}">
        <p14:creationId xmlns:p14="http://schemas.microsoft.com/office/powerpoint/2010/main" val="3203197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4"/>
        <p:cNvGrpSpPr/>
        <p:nvPr/>
      </p:nvGrpSpPr>
      <p:grpSpPr>
        <a:xfrm>
          <a:off x="0" y="0"/>
          <a:ext cx="0" cy="0"/>
          <a:chOff x="0" y="0"/>
          <a:chExt cx="0" cy="0"/>
        </a:xfrm>
      </p:grpSpPr>
      <p:sp>
        <p:nvSpPr>
          <p:cNvPr id="245" name="Google Shape;245;p41"/>
          <p:cNvSpPr txBox="1">
            <a:spLocks noGrp="1"/>
          </p:cNvSpPr>
          <p:nvPr>
            <p:ph type="body" idx="1"/>
          </p:nvPr>
        </p:nvSpPr>
        <p:spPr>
          <a:xfrm>
            <a:off x="1790400" y="1110030"/>
            <a:ext cx="6210600" cy="892200"/>
          </a:xfrm>
          <a:prstGeom prst="rect">
            <a:avLst/>
          </a:prstGeom>
        </p:spPr>
        <p:txBody>
          <a:bodyPr spcFirstLastPara="1" wrap="square" lIns="34275" tIns="34275" rIns="34275" bIns="34275" anchor="ctr" anchorCtr="0">
            <a:noAutofit/>
          </a:bodyPr>
          <a:lstStyle/>
          <a:p>
            <a:pPr marL="0" lvl="0" indent="0">
              <a:buNone/>
            </a:pPr>
            <a:r>
              <a:rPr lang="en-US" dirty="0">
                <a:solidFill>
                  <a:srgbClr val="F2F2F2"/>
                </a:solidFill>
              </a:rPr>
              <a:t>Vets understood the provided info, really liked the rep. info, and appreciated the loading text/ellipses  when bot was making API call.</a:t>
            </a:r>
            <a:endParaRPr dirty="0">
              <a:solidFill>
                <a:srgbClr val="F2F2F2"/>
              </a:solidFill>
            </a:endParaRPr>
          </a:p>
        </p:txBody>
      </p:sp>
      <p:sp>
        <p:nvSpPr>
          <p:cNvPr id="246" name="Google Shape;246;p41"/>
          <p:cNvSpPr/>
          <p:nvPr/>
        </p:nvSpPr>
        <p:spPr>
          <a:xfrm>
            <a:off x="684825" y="1234638"/>
            <a:ext cx="633612" cy="633612"/>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lt1"/>
                </a:solidFill>
              </a:rPr>
              <a:t>1</a:t>
            </a:r>
            <a:endParaRPr sz="3200" b="1">
              <a:solidFill>
                <a:schemeClr val="lt1"/>
              </a:solidFill>
            </a:endParaRPr>
          </a:p>
        </p:txBody>
      </p:sp>
      <p:sp>
        <p:nvSpPr>
          <p:cNvPr id="247" name="Google Shape;247;p41"/>
          <p:cNvSpPr txBox="1">
            <a:spLocks noGrp="1"/>
          </p:cNvSpPr>
          <p:nvPr>
            <p:ph type="title"/>
          </p:nvPr>
        </p:nvSpPr>
        <p:spPr>
          <a:xfrm>
            <a:off x="457200" y="514350"/>
            <a:ext cx="7543800" cy="629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dirty="0">
                <a:solidFill>
                  <a:srgbClr val="F2F2F2"/>
                </a:solidFill>
              </a:rPr>
              <a:t>Key Findings</a:t>
            </a:r>
            <a:endParaRPr dirty="0">
              <a:solidFill>
                <a:srgbClr val="F2F2F2"/>
              </a:solidFill>
            </a:endParaRPr>
          </a:p>
        </p:txBody>
      </p:sp>
      <p:sp>
        <p:nvSpPr>
          <p:cNvPr id="248" name="Google Shape;248;p41"/>
          <p:cNvSpPr txBox="1">
            <a:spLocks noGrp="1"/>
          </p:cNvSpPr>
          <p:nvPr>
            <p:ph type="body" idx="1"/>
          </p:nvPr>
        </p:nvSpPr>
        <p:spPr>
          <a:xfrm>
            <a:off x="1790399" y="2114350"/>
            <a:ext cx="6210599" cy="892200"/>
          </a:xfrm>
          <a:prstGeom prst="rect">
            <a:avLst/>
          </a:prstGeom>
        </p:spPr>
        <p:txBody>
          <a:bodyPr spcFirstLastPara="1" wrap="square" lIns="34275" tIns="34275" rIns="34275" bIns="34275" anchor="ctr" anchorCtr="0">
            <a:noAutofit/>
          </a:bodyPr>
          <a:lstStyle/>
          <a:p>
            <a:pPr marL="0" lvl="0" indent="0">
              <a:buNone/>
            </a:pPr>
            <a:r>
              <a:rPr lang="en-US" dirty="0">
                <a:solidFill>
                  <a:srgbClr val="F2F2F2"/>
                </a:solidFill>
              </a:rPr>
              <a:t>Vets thought changing “your first claim” to “your most recent” claim makes more logical sense</a:t>
            </a:r>
            <a:endParaRPr dirty="0">
              <a:solidFill>
                <a:srgbClr val="F2F2F2"/>
              </a:solidFill>
            </a:endParaRPr>
          </a:p>
        </p:txBody>
      </p:sp>
      <p:sp>
        <p:nvSpPr>
          <p:cNvPr id="249" name="Google Shape;249;p41"/>
          <p:cNvSpPr/>
          <p:nvPr/>
        </p:nvSpPr>
        <p:spPr>
          <a:xfrm>
            <a:off x="684825" y="2243644"/>
            <a:ext cx="633612" cy="633612"/>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rPr>
              <a:t>2</a:t>
            </a:r>
            <a:endParaRPr sz="3200" b="1" dirty="0">
              <a:solidFill>
                <a:schemeClr val="lt1"/>
              </a:solidFill>
            </a:endParaRPr>
          </a:p>
        </p:txBody>
      </p:sp>
      <p:sp>
        <p:nvSpPr>
          <p:cNvPr id="250" name="Google Shape;250;p41"/>
          <p:cNvSpPr txBox="1">
            <a:spLocks noGrp="1"/>
          </p:cNvSpPr>
          <p:nvPr>
            <p:ph type="body" idx="1"/>
          </p:nvPr>
        </p:nvSpPr>
        <p:spPr>
          <a:xfrm>
            <a:off x="1790400" y="3075480"/>
            <a:ext cx="5609860" cy="892200"/>
          </a:xfrm>
          <a:prstGeom prst="rect">
            <a:avLst/>
          </a:prstGeom>
        </p:spPr>
        <p:txBody>
          <a:bodyPr spcFirstLastPara="1" wrap="square" lIns="34275" tIns="34275" rIns="34275" bIns="34275" anchor="ctr" anchorCtr="0">
            <a:noAutofit/>
          </a:bodyPr>
          <a:lstStyle/>
          <a:p>
            <a:pPr marL="0" lvl="0" indent="0">
              <a:buNone/>
            </a:pPr>
            <a:r>
              <a:rPr lang="en-US" dirty="0">
                <a:solidFill>
                  <a:srgbClr val="F2F2F2"/>
                </a:solidFill>
              </a:rPr>
              <a:t>Vets thought including the type of claim, “back, toe, PTSD” would improve recognition of the claim</a:t>
            </a:r>
            <a:endParaRPr dirty="0">
              <a:solidFill>
                <a:srgbClr val="F2F2F2"/>
              </a:solidFill>
            </a:endParaRPr>
          </a:p>
        </p:txBody>
      </p:sp>
      <p:sp>
        <p:nvSpPr>
          <p:cNvPr id="251" name="Google Shape;251;p41"/>
          <p:cNvSpPr/>
          <p:nvPr/>
        </p:nvSpPr>
        <p:spPr>
          <a:xfrm>
            <a:off x="684825" y="3275004"/>
            <a:ext cx="633612" cy="633612"/>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rPr>
              <a:t>3</a:t>
            </a:r>
            <a:endParaRPr sz="3200" b="1" dirty="0">
              <a:solidFill>
                <a:schemeClr val="lt1"/>
              </a:solidFill>
            </a:endParaRPr>
          </a:p>
        </p:txBody>
      </p:sp>
      <p:pic>
        <p:nvPicPr>
          <p:cNvPr id="252" name="Google Shape;252;p41"/>
          <p:cNvPicPr preferRelativeResize="0"/>
          <p:nvPr/>
        </p:nvPicPr>
        <p:blipFill>
          <a:blip r:embed="rId3">
            <a:alphaModFix/>
          </a:blip>
          <a:stretch>
            <a:fillRect/>
          </a:stretch>
        </p:blipFill>
        <p:spPr>
          <a:xfrm>
            <a:off x="6672263" y="4425867"/>
            <a:ext cx="1919475" cy="427383"/>
          </a:xfrm>
          <a:prstGeom prst="rect">
            <a:avLst/>
          </a:prstGeom>
          <a:noFill/>
          <a:ln>
            <a:noFill/>
          </a:ln>
        </p:spPr>
      </p:pic>
      <p:sp>
        <p:nvSpPr>
          <p:cNvPr id="10" name="Google Shape;251;p41">
            <a:extLst>
              <a:ext uri="{FF2B5EF4-FFF2-40B4-BE49-F238E27FC236}">
                <a16:creationId xmlns:a16="http://schemas.microsoft.com/office/drawing/2014/main" id="{707B9F93-5AE8-AB46-8354-0570528AEB4B}"/>
              </a:ext>
            </a:extLst>
          </p:cNvPr>
          <p:cNvSpPr/>
          <p:nvPr/>
        </p:nvSpPr>
        <p:spPr>
          <a:xfrm>
            <a:off x="684825" y="4285097"/>
            <a:ext cx="633612" cy="633612"/>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rPr>
              <a:t>4</a:t>
            </a:r>
            <a:endParaRPr sz="3200" b="1" dirty="0">
              <a:solidFill>
                <a:schemeClr val="lt1"/>
              </a:solidFill>
            </a:endParaRPr>
          </a:p>
        </p:txBody>
      </p:sp>
      <p:sp>
        <p:nvSpPr>
          <p:cNvPr id="11" name="Google Shape;250;p41">
            <a:extLst>
              <a:ext uri="{FF2B5EF4-FFF2-40B4-BE49-F238E27FC236}">
                <a16:creationId xmlns:a16="http://schemas.microsoft.com/office/drawing/2014/main" id="{2390E35B-E923-6543-9A75-433C2236F7F5}"/>
              </a:ext>
            </a:extLst>
          </p:cNvPr>
          <p:cNvSpPr txBox="1">
            <a:spLocks/>
          </p:cNvSpPr>
          <p:nvPr/>
        </p:nvSpPr>
        <p:spPr>
          <a:xfrm>
            <a:off x="1790400" y="4117471"/>
            <a:ext cx="4801786" cy="892200"/>
          </a:xfrm>
          <a:prstGeom prst="rect">
            <a:avLst/>
          </a:prstGeom>
          <a:noFill/>
          <a:ln>
            <a:noFill/>
          </a:ln>
        </p:spPr>
        <p:txBody>
          <a:bodyPr spcFirstLastPara="1" wrap="square" lIns="34275" tIns="34275" rIns="34275" bIns="34275" anchor="ctr" anchorCtr="0">
            <a:noAutofit/>
          </a:bodyPr>
          <a:lstStyle>
            <a:defPPr marR="0" lvl="0" algn="l" rtl="0">
              <a:lnSpc>
                <a:spcPct val="100000"/>
              </a:lnSpc>
              <a:spcBef>
                <a:spcPts val="0"/>
              </a:spcBef>
              <a:spcAft>
                <a:spcPts val="0"/>
              </a:spcAft>
            </a:defPPr>
            <a:lvl1pPr marL="457200" marR="0" lvl="0"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1pPr>
            <a:lvl2pPr marL="914400" marR="0" lvl="1"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2pPr>
            <a:lvl3pPr marL="1371600" marR="0" lvl="2"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3pPr>
            <a:lvl4pPr marL="1828800" marR="0" lvl="3"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4pPr>
            <a:lvl5pPr marL="2286000" marR="0" lvl="4"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5pPr>
            <a:lvl6pPr marL="2743200" marR="0" lvl="5"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6pPr>
            <a:lvl7pPr marL="3200400" marR="0" lvl="6"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7pPr>
            <a:lvl8pPr marL="3657600" marR="0" lvl="7"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8pPr>
            <a:lvl9pPr marL="4114800" marR="0" lvl="8"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9pPr>
          </a:lstStyle>
          <a:p>
            <a:pPr marL="0" indent="0">
              <a:buFont typeface="Arial"/>
              <a:buNone/>
            </a:pPr>
            <a:r>
              <a:rPr lang="en-US" dirty="0">
                <a:solidFill>
                  <a:srgbClr val="F2F2F2"/>
                </a:solidFill>
              </a:rPr>
              <a:t>Rather than having a “See Next Claim” button, each claim could be a button</a:t>
            </a:r>
          </a:p>
        </p:txBody>
      </p:sp>
    </p:spTree>
    <p:extLst>
      <p:ext uri="{BB962C8B-B14F-4D97-AF65-F5344CB8AC3E}">
        <p14:creationId xmlns:p14="http://schemas.microsoft.com/office/powerpoint/2010/main" val="6314874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4"/>
        <p:cNvGrpSpPr/>
        <p:nvPr/>
      </p:nvGrpSpPr>
      <p:grpSpPr>
        <a:xfrm>
          <a:off x="0" y="0"/>
          <a:ext cx="0" cy="0"/>
          <a:chOff x="0" y="0"/>
          <a:chExt cx="0" cy="0"/>
        </a:xfrm>
      </p:grpSpPr>
      <p:sp>
        <p:nvSpPr>
          <p:cNvPr id="245" name="Google Shape;245;p41"/>
          <p:cNvSpPr txBox="1">
            <a:spLocks noGrp="1"/>
          </p:cNvSpPr>
          <p:nvPr>
            <p:ph type="body" idx="1"/>
          </p:nvPr>
        </p:nvSpPr>
        <p:spPr>
          <a:xfrm>
            <a:off x="1790400" y="1110030"/>
            <a:ext cx="6210600" cy="892200"/>
          </a:xfrm>
          <a:prstGeom prst="rect">
            <a:avLst/>
          </a:prstGeom>
        </p:spPr>
        <p:txBody>
          <a:bodyPr spcFirstLastPara="1" wrap="square" lIns="34275" tIns="34275" rIns="34275" bIns="34275" anchor="ctr" anchorCtr="0">
            <a:noAutofit/>
          </a:bodyPr>
          <a:lstStyle/>
          <a:p>
            <a:pPr marL="0" lvl="0" indent="0">
              <a:buNone/>
            </a:pPr>
            <a:r>
              <a:rPr lang="en-US" dirty="0">
                <a:solidFill>
                  <a:srgbClr val="F2F2F2"/>
                </a:solidFill>
              </a:rPr>
              <a:t>Vets really liked this feature because it removes being put on hold and passed around on the phone.</a:t>
            </a:r>
            <a:endParaRPr dirty="0">
              <a:solidFill>
                <a:srgbClr val="F2F2F2"/>
              </a:solidFill>
            </a:endParaRPr>
          </a:p>
        </p:txBody>
      </p:sp>
      <p:sp>
        <p:nvSpPr>
          <p:cNvPr id="246" name="Google Shape;246;p41"/>
          <p:cNvSpPr/>
          <p:nvPr/>
        </p:nvSpPr>
        <p:spPr>
          <a:xfrm>
            <a:off x="684825" y="1234638"/>
            <a:ext cx="633612" cy="633612"/>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lt1"/>
                </a:solidFill>
              </a:rPr>
              <a:t>1</a:t>
            </a:r>
            <a:endParaRPr sz="3200" b="1">
              <a:solidFill>
                <a:schemeClr val="lt1"/>
              </a:solidFill>
            </a:endParaRPr>
          </a:p>
        </p:txBody>
      </p:sp>
      <p:sp>
        <p:nvSpPr>
          <p:cNvPr id="247" name="Google Shape;247;p41"/>
          <p:cNvSpPr txBox="1">
            <a:spLocks noGrp="1"/>
          </p:cNvSpPr>
          <p:nvPr>
            <p:ph type="title"/>
          </p:nvPr>
        </p:nvSpPr>
        <p:spPr>
          <a:xfrm>
            <a:off x="457200" y="514350"/>
            <a:ext cx="7543800" cy="6297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dirty="0">
                <a:solidFill>
                  <a:srgbClr val="F2F2F2"/>
                </a:solidFill>
              </a:rPr>
              <a:t>Additional Findings</a:t>
            </a:r>
            <a:endParaRPr dirty="0">
              <a:solidFill>
                <a:srgbClr val="F2F2F2"/>
              </a:solidFill>
            </a:endParaRPr>
          </a:p>
        </p:txBody>
      </p:sp>
      <p:sp>
        <p:nvSpPr>
          <p:cNvPr id="248" name="Google Shape;248;p41"/>
          <p:cNvSpPr txBox="1">
            <a:spLocks noGrp="1"/>
          </p:cNvSpPr>
          <p:nvPr>
            <p:ph type="body" idx="1"/>
          </p:nvPr>
        </p:nvSpPr>
        <p:spPr>
          <a:xfrm>
            <a:off x="1790399" y="2114350"/>
            <a:ext cx="6210599" cy="892200"/>
          </a:xfrm>
          <a:prstGeom prst="rect">
            <a:avLst/>
          </a:prstGeom>
        </p:spPr>
        <p:txBody>
          <a:bodyPr spcFirstLastPara="1" wrap="square" lIns="34275" tIns="34275" rIns="34275" bIns="34275" anchor="ctr" anchorCtr="0">
            <a:noAutofit/>
          </a:bodyPr>
          <a:lstStyle/>
          <a:p>
            <a:pPr marL="0" lvl="0" indent="0">
              <a:buNone/>
            </a:pPr>
            <a:r>
              <a:rPr lang="en-US" dirty="0">
                <a:solidFill>
                  <a:srgbClr val="F2F2F2"/>
                </a:solidFill>
              </a:rPr>
              <a:t>Some confusion for “Speak to Agent” button. </a:t>
            </a:r>
            <a:endParaRPr dirty="0">
              <a:solidFill>
                <a:srgbClr val="F2F2F2"/>
              </a:solidFill>
            </a:endParaRPr>
          </a:p>
        </p:txBody>
      </p:sp>
      <p:sp>
        <p:nvSpPr>
          <p:cNvPr id="249" name="Google Shape;249;p41"/>
          <p:cNvSpPr/>
          <p:nvPr/>
        </p:nvSpPr>
        <p:spPr>
          <a:xfrm>
            <a:off x="684825" y="2243644"/>
            <a:ext cx="633612" cy="633612"/>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rPr>
              <a:t>2</a:t>
            </a:r>
            <a:endParaRPr sz="3200" b="1" dirty="0">
              <a:solidFill>
                <a:schemeClr val="lt1"/>
              </a:solidFill>
            </a:endParaRPr>
          </a:p>
        </p:txBody>
      </p:sp>
      <p:sp>
        <p:nvSpPr>
          <p:cNvPr id="250" name="Google Shape;250;p41"/>
          <p:cNvSpPr txBox="1">
            <a:spLocks noGrp="1"/>
          </p:cNvSpPr>
          <p:nvPr>
            <p:ph type="body" idx="1"/>
          </p:nvPr>
        </p:nvSpPr>
        <p:spPr>
          <a:xfrm>
            <a:off x="1790400" y="3075480"/>
            <a:ext cx="5609860" cy="892200"/>
          </a:xfrm>
          <a:prstGeom prst="rect">
            <a:avLst/>
          </a:prstGeom>
        </p:spPr>
        <p:txBody>
          <a:bodyPr spcFirstLastPara="1" wrap="square" lIns="34275" tIns="34275" rIns="34275" bIns="34275" anchor="ctr" anchorCtr="0">
            <a:noAutofit/>
          </a:bodyPr>
          <a:lstStyle/>
          <a:p>
            <a:pPr marL="0" lvl="0" indent="0">
              <a:buNone/>
            </a:pPr>
            <a:r>
              <a:rPr lang="en-US" dirty="0">
                <a:solidFill>
                  <a:srgbClr val="F2F2F2"/>
                </a:solidFill>
              </a:rPr>
              <a:t>Vets said they would chat with a live agent if they wanted more info</a:t>
            </a:r>
            <a:endParaRPr dirty="0">
              <a:solidFill>
                <a:srgbClr val="F2F2F2"/>
              </a:solidFill>
            </a:endParaRPr>
          </a:p>
        </p:txBody>
      </p:sp>
      <p:sp>
        <p:nvSpPr>
          <p:cNvPr id="251" name="Google Shape;251;p41"/>
          <p:cNvSpPr/>
          <p:nvPr/>
        </p:nvSpPr>
        <p:spPr>
          <a:xfrm>
            <a:off x="684825" y="3275004"/>
            <a:ext cx="633612" cy="633612"/>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rPr>
              <a:t>3</a:t>
            </a:r>
            <a:endParaRPr sz="3200" b="1" dirty="0">
              <a:solidFill>
                <a:schemeClr val="lt1"/>
              </a:solidFill>
            </a:endParaRPr>
          </a:p>
        </p:txBody>
      </p:sp>
      <p:pic>
        <p:nvPicPr>
          <p:cNvPr id="252" name="Google Shape;252;p41"/>
          <p:cNvPicPr preferRelativeResize="0"/>
          <p:nvPr/>
        </p:nvPicPr>
        <p:blipFill>
          <a:blip r:embed="rId3">
            <a:alphaModFix/>
          </a:blip>
          <a:stretch>
            <a:fillRect/>
          </a:stretch>
        </p:blipFill>
        <p:spPr>
          <a:xfrm>
            <a:off x="6672263" y="4425867"/>
            <a:ext cx="1919475" cy="427383"/>
          </a:xfrm>
          <a:prstGeom prst="rect">
            <a:avLst/>
          </a:prstGeom>
          <a:noFill/>
          <a:ln>
            <a:noFill/>
          </a:ln>
        </p:spPr>
      </p:pic>
      <p:sp>
        <p:nvSpPr>
          <p:cNvPr id="10" name="Google Shape;251;p41">
            <a:extLst>
              <a:ext uri="{FF2B5EF4-FFF2-40B4-BE49-F238E27FC236}">
                <a16:creationId xmlns:a16="http://schemas.microsoft.com/office/drawing/2014/main" id="{707B9F93-5AE8-AB46-8354-0570528AEB4B}"/>
              </a:ext>
            </a:extLst>
          </p:cNvPr>
          <p:cNvSpPr/>
          <p:nvPr/>
        </p:nvSpPr>
        <p:spPr>
          <a:xfrm>
            <a:off x="684825" y="4285097"/>
            <a:ext cx="633612" cy="633612"/>
          </a:xfrm>
          <a:prstGeom prst="ellipse">
            <a:avLst/>
          </a:prstGeom>
          <a:solidFill>
            <a:srgbClr val="F2F2F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rPr>
              <a:t>4</a:t>
            </a:r>
            <a:endParaRPr sz="3200" b="1" dirty="0">
              <a:solidFill>
                <a:schemeClr val="lt1"/>
              </a:solidFill>
            </a:endParaRPr>
          </a:p>
        </p:txBody>
      </p:sp>
      <p:sp>
        <p:nvSpPr>
          <p:cNvPr id="11" name="Google Shape;250;p41">
            <a:extLst>
              <a:ext uri="{FF2B5EF4-FFF2-40B4-BE49-F238E27FC236}">
                <a16:creationId xmlns:a16="http://schemas.microsoft.com/office/drawing/2014/main" id="{2390E35B-E923-6543-9A75-433C2236F7F5}"/>
              </a:ext>
            </a:extLst>
          </p:cNvPr>
          <p:cNvSpPr txBox="1">
            <a:spLocks/>
          </p:cNvSpPr>
          <p:nvPr/>
        </p:nvSpPr>
        <p:spPr>
          <a:xfrm>
            <a:off x="1790400" y="4117471"/>
            <a:ext cx="4801786" cy="892200"/>
          </a:xfrm>
          <a:prstGeom prst="rect">
            <a:avLst/>
          </a:prstGeom>
          <a:noFill/>
          <a:ln>
            <a:noFill/>
          </a:ln>
        </p:spPr>
        <p:txBody>
          <a:bodyPr spcFirstLastPara="1" wrap="square" lIns="34275" tIns="34275" rIns="34275" bIns="34275" anchor="ctr" anchorCtr="0">
            <a:noAutofit/>
          </a:bodyPr>
          <a:lstStyle>
            <a:defPPr marR="0" lvl="0" algn="l" rtl="0">
              <a:lnSpc>
                <a:spcPct val="100000"/>
              </a:lnSpc>
              <a:spcBef>
                <a:spcPts val="0"/>
              </a:spcBef>
              <a:spcAft>
                <a:spcPts val="0"/>
              </a:spcAft>
            </a:defPPr>
            <a:lvl1pPr marL="457200" marR="0" lvl="0"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1pPr>
            <a:lvl2pPr marL="914400" marR="0" lvl="1"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2pPr>
            <a:lvl3pPr marL="1371600" marR="0" lvl="2"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3pPr>
            <a:lvl4pPr marL="1828800" marR="0" lvl="3"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4pPr>
            <a:lvl5pPr marL="2286000" marR="0" lvl="4"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5pPr>
            <a:lvl6pPr marL="2743200" marR="0" lvl="5"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6pPr>
            <a:lvl7pPr marL="3200400" marR="0" lvl="6"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7pPr>
            <a:lvl8pPr marL="3657600" marR="0" lvl="7"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8pPr>
            <a:lvl9pPr marL="4114800" marR="0" lvl="8"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9pPr>
          </a:lstStyle>
          <a:p>
            <a:pPr marL="0" indent="0">
              <a:buFont typeface="Arial"/>
              <a:buNone/>
            </a:pPr>
            <a:r>
              <a:rPr lang="en-US" dirty="0">
                <a:solidFill>
                  <a:srgbClr val="F2F2F2"/>
                </a:solidFill>
              </a:rPr>
              <a:t>Once connected to live agent, reverify personal info for added security</a:t>
            </a:r>
          </a:p>
        </p:txBody>
      </p:sp>
    </p:spTree>
    <p:extLst>
      <p:ext uri="{BB962C8B-B14F-4D97-AF65-F5344CB8AC3E}">
        <p14:creationId xmlns:p14="http://schemas.microsoft.com/office/powerpoint/2010/main" val="3458378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0"/>
        <p:cNvGrpSpPr/>
        <p:nvPr/>
      </p:nvGrpSpPr>
      <p:grpSpPr>
        <a:xfrm>
          <a:off x="0" y="0"/>
          <a:ext cx="0" cy="0"/>
          <a:chOff x="0" y="0"/>
          <a:chExt cx="0" cy="0"/>
        </a:xfrm>
      </p:grpSpPr>
      <p:sp>
        <p:nvSpPr>
          <p:cNvPr id="181" name="Google Shape;181;p33"/>
          <p:cNvSpPr txBox="1">
            <a:spLocks noGrp="1"/>
          </p:cNvSpPr>
          <p:nvPr>
            <p:ph type="title"/>
          </p:nvPr>
        </p:nvSpPr>
        <p:spPr>
          <a:xfrm>
            <a:off x="557419" y="290250"/>
            <a:ext cx="7543800" cy="629700"/>
          </a:xfrm>
          <a:prstGeom prst="rect">
            <a:avLst/>
          </a:prstGeom>
          <a:noFill/>
          <a:ln>
            <a:noFill/>
          </a:ln>
        </p:spPr>
        <p:txBody>
          <a:bodyPr spcFirstLastPara="1" wrap="square" lIns="34275" tIns="34275" rIns="34275" bIns="34275" anchor="t" anchorCtr="0">
            <a:noAutofit/>
          </a:bodyPr>
          <a:lstStyle/>
          <a:p>
            <a:pPr marL="0" lvl="0" indent="0" algn="l" rtl="0">
              <a:lnSpc>
                <a:spcPct val="100000"/>
              </a:lnSpc>
              <a:spcBef>
                <a:spcPts val="0"/>
              </a:spcBef>
              <a:spcAft>
                <a:spcPts val="0"/>
              </a:spcAft>
              <a:buClr>
                <a:schemeClr val="accent1"/>
              </a:buClr>
              <a:buSzPts val="2800"/>
              <a:buFont typeface="Bitter"/>
              <a:buNone/>
            </a:pPr>
            <a:r>
              <a:rPr lang="en" b="1" dirty="0">
                <a:solidFill>
                  <a:srgbClr val="F2F2F2"/>
                </a:solidFill>
              </a:rPr>
              <a:t>Purpose for research</a:t>
            </a:r>
            <a:endParaRPr b="1" dirty="0">
              <a:solidFill>
                <a:srgbClr val="F2F2F2"/>
              </a:solidFill>
            </a:endParaRPr>
          </a:p>
        </p:txBody>
      </p:sp>
      <p:sp>
        <p:nvSpPr>
          <p:cNvPr id="182" name="Google Shape;182;p33"/>
          <p:cNvSpPr txBox="1">
            <a:spLocks noGrp="1"/>
          </p:cNvSpPr>
          <p:nvPr>
            <p:ph type="body" idx="1"/>
          </p:nvPr>
        </p:nvSpPr>
        <p:spPr>
          <a:xfrm>
            <a:off x="557419" y="1100588"/>
            <a:ext cx="8199000" cy="2942400"/>
          </a:xfrm>
          <a:prstGeom prst="rect">
            <a:avLst/>
          </a:prstGeom>
          <a:noFill/>
          <a:ln>
            <a:noFill/>
          </a:ln>
        </p:spPr>
        <p:txBody>
          <a:bodyPr spcFirstLastPara="1" wrap="square" lIns="34275" tIns="34275" rIns="34275" bIns="34275" anchor="t" anchorCtr="0">
            <a:noAutofit/>
          </a:bodyPr>
          <a:lstStyle/>
          <a:p>
            <a:pPr marL="342900" lvl="0" indent="-279400" algn="l" rtl="0">
              <a:lnSpc>
                <a:spcPct val="115000"/>
              </a:lnSpc>
              <a:spcBef>
                <a:spcPts val="0"/>
              </a:spcBef>
              <a:spcAft>
                <a:spcPts val="0"/>
              </a:spcAft>
              <a:buClr>
                <a:srgbClr val="F2F2F2"/>
              </a:buClr>
              <a:buSzPts val="1800"/>
              <a:buAutoNum type="arabicPeriod"/>
            </a:pPr>
            <a:r>
              <a:rPr lang="en-US" sz="1800" dirty="0">
                <a:solidFill>
                  <a:srgbClr val="F2F2F2"/>
                </a:solidFill>
              </a:rPr>
              <a:t>Vet preference for </a:t>
            </a:r>
            <a:r>
              <a:rPr lang="en-US" sz="1800" dirty="0" err="1">
                <a:solidFill>
                  <a:srgbClr val="F2F2F2"/>
                </a:solidFill>
              </a:rPr>
              <a:t>drupal</a:t>
            </a:r>
            <a:r>
              <a:rPr lang="en-US" sz="1800" dirty="0">
                <a:solidFill>
                  <a:srgbClr val="F2F2F2"/>
                </a:solidFill>
              </a:rPr>
              <a:t> content response</a:t>
            </a:r>
          </a:p>
          <a:p>
            <a:pPr marL="806450" lvl="1" indent="-285750">
              <a:lnSpc>
                <a:spcPct val="115000"/>
              </a:lnSpc>
              <a:spcBef>
                <a:spcPts val="0"/>
              </a:spcBef>
              <a:buClr>
                <a:srgbClr val="F2F2F2"/>
              </a:buClr>
              <a:buSzPts val="1800"/>
            </a:pPr>
            <a:r>
              <a:rPr lang="en-US" sz="1800" dirty="0">
                <a:solidFill>
                  <a:srgbClr val="F2F2F2"/>
                </a:solidFill>
                <a:latin typeface="Source Sans Pro SemiBold"/>
                <a:ea typeface="Source Sans Pro SemiBold"/>
                <a:cs typeface="Source Sans Pro SemiBold"/>
                <a:sym typeface="Source Sans Pro SemiBold"/>
              </a:rPr>
              <a:t>Link</a:t>
            </a:r>
          </a:p>
          <a:p>
            <a:pPr marL="806450" lvl="1" indent="-285750">
              <a:lnSpc>
                <a:spcPct val="115000"/>
              </a:lnSpc>
              <a:spcBef>
                <a:spcPts val="0"/>
              </a:spcBef>
              <a:buClr>
                <a:srgbClr val="F2F2F2"/>
              </a:buClr>
              <a:buSzPts val="1800"/>
            </a:pPr>
            <a:r>
              <a:rPr lang="en-US" sz="1800" dirty="0">
                <a:solidFill>
                  <a:srgbClr val="F2F2F2"/>
                </a:solidFill>
                <a:latin typeface="Source Sans Pro SemiBold"/>
                <a:ea typeface="Source Sans Pro SemiBold"/>
                <a:cs typeface="Source Sans Pro SemiBold"/>
                <a:sym typeface="Source Sans Pro SemiBold"/>
              </a:rPr>
              <a:t>Preview</a:t>
            </a:r>
          </a:p>
          <a:p>
            <a:pPr marL="806450" lvl="1" indent="-285750">
              <a:lnSpc>
                <a:spcPct val="115000"/>
              </a:lnSpc>
              <a:spcBef>
                <a:spcPts val="0"/>
              </a:spcBef>
              <a:buClr>
                <a:srgbClr val="F2F2F2"/>
              </a:buClr>
              <a:buSzPts val="1800"/>
            </a:pPr>
            <a:r>
              <a:rPr lang="en-US" sz="1800" dirty="0">
                <a:solidFill>
                  <a:srgbClr val="F2F2F2"/>
                </a:solidFill>
                <a:latin typeface="Source Sans Pro SemiBold"/>
                <a:ea typeface="Source Sans Pro SemiBold"/>
                <a:cs typeface="Source Sans Pro SemiBold"/>
                <a:sym typeface="Source Sans Pro SemiBold"/>
              </a:rPr>
              <a:t>Full</a:t>
            </a:r>
            <a:endParaRPr sz="1800" dirty="0">
              <a:solidFill>
                <a:srgbClr val="F2F2F2"/>
              </a:solidFill>
              <a:latin typeface="Source Sans Pro SemiBold"/>
              <a:ea typeface="Source Sans Pro SemiBold"/>
              <a:cs typeface="Source Sans Pro SemiBold"/>
              <a:sym typeface="Source Sans Pro SemiBold"/>
            </a:endParaRPr>
          </a:p>
          <a:p>
            <a:pPr marL="342900" lvl="0" indent="-279400" algn="l" rtl="0">
              <a:lnSpc>
                <a:spcPct val="115000"/>
              </a:lnSpc>
              <a:spcBef>
                <a:spcPts val="0"/>
              </a:spcBef>
              <a:spcAft>
                <a:spcPts val="0"/>
              </a:spcAft>
              <a:buClr>
                <a:srgbClr val="F2F2F2"/>
              </a:buClr>
              <a:buSzPts val="1800"/>
              <a:buAutoNum type="arabicPeriod"/>
            </a:pPr>
            <a:r>
              <a:rPr lang="en-US" sz="1800" dirty="0">
                <a:solidFill>
                  <a:srgbClr val="F2F2F2"/>
                </a:solidFill>
              </a:rPr>
              <a:t>Feedback for claims feature</a:t>
            </a:r>
            <a:endParaRPr sz="1800" dirty="0">
              <a:solidFill>
                <a:srgbClr val="F2F2F2"/>
              </a:solidFill>
            </a:endParaRPr>
          </a:p>
          <a:p>
            <a:pPr marL="685800" lvl="1" indent="-279400" algn="l" rtl="0">
              <a:lnSpc>
                <a:spcPct val="115000"/>
              </a:lnSpc>
              <a:spcBef>
                <a:spcPts val="0"/>
              </a:spcBef>
              <a:spcAft>
                <a:spcPts val="0"/>
              </a:spcAft>
              <a:buClr>
                <a:srgbClr val="F2F2F2"/>
              </a:buClr>
              <a:buSzPts val="1800"/>
              <a:buChar char="•"/>
            </a:pPr>
            <a:r>
              <a:rPr lang="en-US" sz="1800" dirty="0">
                <a:solidFill>
                  <a:srgbClr val="F2F2F2"/>
                </a:solidFill>
              </a:rPr>
              <a:t>Any missing info</a:t>
            </a:r>
            <a:endParaRPr sz="1800" dirty="0">
              <a:solidFill>
                <a:srgbClr val="F2F2F2"/>
              </a:solidFill>
            </a:endParaRPr>
          </a:p>
          <a:p>
            <a:pPr marL="685800" lvl="1" indent="-279400" algn="l" rtl="0">
              <a:lnSpc>
                <a:spcPct val="115000"/>
              </a:lnSpc>
              <a:spcBef>
                <a:spcPts val="0"/>
              </a:spcBef>
              <a:spcAft>
                <a:spcPts val="0"/>
              </a:spcAft>
              <a:buClr>
                <a:srgbClr val="F2F2F2"/>
              </a:buClr>
              <a:buSzPts val="1800"/>
              <a:buChar char="•"/>
            </a:pPr>
            <a:r>
              <a:rPr lang="en-US" sz="1800" dirty="0">
                <a:solidFill>
                  <a:srgbClr val="F2F2F2"/>
                </a:solidFill>
              </a:rPr>
              <a:t>Comprehension of buttons</a:t>
            </a:r>
          </a:p>
          <a:p>
            <a:pPr marL="685800" lvl="1" indent="-279400" algn="l" rtl="0">
              <a:lnSpc>
                <a:spcPct val="115000"/>
              </a:lnSpc>
              <a:spcBef>
                <a:spcPts val="0"/>
              </a:spcBef>
              <a:spcAft>
                <a:spcPts val="0"/>
              </a:spcAft>
              <a:buClr>
                <a:srgbClr val="F2F2F2"/>
              </a:buClr>
              <a:buSzPts val="1800"/>
              <a:buChar char="•"/>
            </a:pPr>
            <a:endParaRPr lang="en-US" sz="1800" dirty="0">
              <a:solidFill>
                <a:srgbClr val="F2F2F2"/>
              </a:solidFill>
            </a:endParaRPr>
          </a:p>
          <a:p>
            <a:pPr marL="0" indent="-50800">
              <a:lnSpc>
                <a:spcPct val="115000"/>
              </a:lnSpc>
              <a:spcBef>
                <a:spcPts val="0"/>
              </a:spcBef>
              <a:buClr>
                <a:srgbClr val="F2F2F2"/>
              </a:buClr>
              <a:buSzPts val="1800"/>
              <a:buNone/>
            </a:pPr>
            <a:r>
              <a:rPr lang="en-US" sz="1800" dirty="0">
                <a:solidFill>
                  <a:srgbClr val="F2F2F2"/>
                </a:solidFill>
              </a:rPr>
              <a:t> 3.  Updated Disclaimer location</a:t>
            </a:r>
          </a:p>
          <a:p>
            <a:pPr marL="406400" lvl="1" indent="0">
              <a:lnSpc>
                <a:spcPct val="115000"/>
              </a:lnSpc>
              <a:spcBef>
                <a:spcPts val="0"/>
              </a:spcBef>
              <a:buClr>
                <a:srgbClr val="F2F2F2"/>
              </a:buClr>
              <a:buSzPts val="1800"/>
              <a:buNone/>
            </a:pPr>
            <a:endParaRPr lang="en-US" sz="1800" dirty="0">
              <a:solidFill>
                <a:srgbClr val="F2F2F2"/>
              </a:solidFill>
            </a:endParaRPr>
          </a:p>
        </p:txBody>
      </p:sp>
      <p:pic>
        <p:nvPicPr>
          <p:cNvPr id="183" name="Google Shape;183;p33"/>
          <p:cNvPicPr preferRelativeResize="0"/>
          <p:nvPr/>
        </p:nvPicPr>
        <p:blipFill>
          <a:blip r:embed="rId3">
            <a:alphaModFix/>
          </a:blip>
          <a:stretch>
            <a:fillRect/>
          </a:stretch>
        </p:blipFill>
        <p:spPr>
          <a:xfrm>
            <a:off x="6672263" y="4425867"/>
            <a:ext cx="1919475" cy="42738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4"/>
          <p:cNvSpPr txBox="1">
            <a:spLocks noGrp="1"/>
          </p:cNvSpPr>
          <p:nvPr>
            <p:ph type="title"/>
          </p:nvPr>
        </p:nvSpPr>
        <p:spPr>
          <a:xfrm>
            <a:off x="557419" y="290250"/>
            <a:ext cx="7543800" cy="629700"/>
          </a:xfrm>
          <a:prstGeom prst="rect">
            <a:avLst/>
          </a:prstGeom>
          <a:noFill/>
          <a:ln>
            <a:noFill/>
          </a:ln>
        </p:spPr>
        <p:txBody>
          <a:bodyPr spcFirstLastPara="1" wrap="square" lIns="34275" tIns="34275" rIns="34275" bIns="34275" anchor="t" anchorCtr="0">
            <a:noAutofit/>
          </a:bodyPr>
          <a:lstStyle/>
          <a:p>
            <a:pPr marL="0" lvl="0" indent="0" algn="l" rtl="0">
              <a:lnSpc>
                <a:spcPct val="100000"/>
              </a:lnSpc>
              <a:spcBef>
                <a:spcPts val="0"/>
              </a:spcBef>
              <a:spcAft>
                <a:spcPts val="0"/>
              </a:spcAft>
              <a:buClr>
                <a:schemeClr val="accent1"/>
              </a:buClr>
              <a:buSzPts val="2800"/>
              <a:buFont typeface="Bitter"/>
              <a:buNone/>
            </a:pPr>
            <a:r>
              <a:rPr lang="en" b="1" dirty="0"/>
              <a:t>Recommendations</a:t>
            </a:r>
            <a:endParaRPr b="1" dirty="0"/>
          </a:p>
        </p:txBody>
      </p:sp>
      <p:sp>
        <p:nvSpPr>
          <p:cNvPr id="189" name="Google Shape;189;p34"/>
          <p:cNvSpPr txBox="1">
            <a:spLocks noGrp="1"/>
          </p:cNvSpPr>
          <p:nvPr>
            <p:ph type="body" idx="1"/>
          </p:nvPr>
        </p:nvSpPr>
        <p:spPr>
          <a:xfrm>
            <a:off x="557419" y="1100588"/>
            <a:ext cx="6344313" cy="2942400"/>
          </a:xfrm>
          <a:prstGeom prst="rect">
            <a:avLst/>
          </a:prstGeom>
          <a:noFill/>
          <a:ln>
            <a:noFill/>
          </a:ln>
        </p:spPr>
        <p:txBody>
          <a:bodyPr spcFirstLastPara="1" wrap="square" lIns="34275" tIns="34275" rIns="34275" bIns="34275" anchor="t" anchorCtr="0">
            <a:noAutofit/>
          </a:bodyPr>
          <a:lstStyle/>
          <a:p>
            <a:pPr marL="349250" indent="-285750">
              <a:lnSpc>
                <a:spcPct val="115000"/>
              </a:lnSpc>
              <a:spcBef>
                <a:spcPts val="0"/>
              </a:spcBef>
              <a:buClr>
                <a:srgbClr val="24292E"/>
              </a:buClr>
              <a:buSzPts val="1800"/>
            </a:pPr>
            <a:r>
              <a:rPr lang="en-US" sz="1800" dirty="0">
                <a:solidFill>
                  <a:srgbClr val="24292E"/>
                </a:solidFill>
              </a:rPr>
              <a:t>Deploy preview </a:t>
            </a:r>
            <a:r>
              <a:rPr lang="en-US" sz="1800" dirty="0" err="1">
                <a:solidFill>
                  <a:srgbClr val="24292E"/>
                </a:solidFill>
              </a:rPr>
              <a:t>drupal</a:t>
            </a:r>
            <a:r>
              <a:rPr lang="en-US" sz="1800" dirty="0">
                <a:solidFill>
                  <a:srgbClr val="24292E"/>
                </a:solidFill>
              </a:rPr>
              <a:t> responses to minimize cognitive load and potential 508 issues with lots of text and links in full response</a:t>
            </a:r>
          </a:p>
          <a:p>
            <a:pPr marL="349250" indent="-285750">
              <a:lnSpc>
                <a:spcPct val="115000"/>
              </a:lnSpc>
              <a:spcBef>
                <a:spcPts val="0"/>
              </a:spcBef>
              <a:buClr>
                <a:srgbClr val="24292E"/>
              </a:buClr>
              <a:buSzPts val="1800"/>
            </a:pPr>
            <a:r>
              <a:rPr lang="en-US" sz="1800" dirty="0">
                <a:solidFill>
                  <a:srgbClr val="24292E"/>
                </a:solidFill>
              </a:rPr>
              <a:t>Use LUIS instead of </a:t>
            </a:r>
            <a:r>
              <a:rPr lang="en-US" sz="1800" dirty="0" err="1">
                <a:solidFill>
                  <a:srgbClr val="24292E"/>
                </a:solidFill>
              </a:rPr>
              <a:t>QNAmaker</a:t>
            </a:r>
            <a:r>
              <a:rPr lang="en-US" sz="1800" dirty="0">
                <a:solidFill>
                  <a:srgbClr val="24292E"/>
                </a:solidFill>
              </a:rPr>
              <a:t> for natural language processing</a:t>
            </a:r>
          </a:p>
          <a:p>
            <a:pPr marL="349250" indent="-285750">
              <a:lnSpc>
                <a:spcPct val="115000"/>
              </a:lnSpc>
              <a:spcBef>
                <a:spcPts val="0"/>
              </a:spcBef>
              <a:buClr>
                <a:srgbClr val="24292E"/>
              </a:buClr>
              <a:buSzPts val="1800"/>
            </a:pPr>
            <a:r>
              <a:rPr lang="en-US" sz="1800" dirty="0">
                <a:solidFill>
                  <a:srgbClr val="24292E"/>
                </a:solidFill>
              </a:rPr>
              <a:t>Include type of claim if possible for easier recognition of each claim</a:t>
            </a:r>
          </a:p>
          <a:p>
            <a:pPr marL="349250" indent="-285750">
              <a:lnSpc>
                <a:spcPct val="115000"/>
              </a:lnSpc>
              <a:spcBef>
                <a:spcPts val="0"/>
              </a:spcBef>
              <a:buClr>
                <a:srgbClr val="24292E"/>
              </a:buClr>
              <a:buSzPts val="1800"/>
            </a:pPr>
            <a:r>
              <a:rPr lang="en-US" sz="1800" dirty="0">
                <a:solidFill>
                  <a:srgbClr val="24292E"/>
                </a:solidFill>
              </a:rPr>
              <a:t>Change “Speak with Agent” button to “Chat with Live Agent” or “Connect to Live Agent” to minimize confusion</a:t>
            </a:r>
          </a:p>
          <a:p>
            <a:pPr marL="349250" indent="-285750">
              <a:lnSpc>
                <a:spcPct val="115000"/>
              </a:lnSpc>
              <a:spcBef>
                <a:spcPts val="0"/>
              </a:spcBef>
              <a:buClr>
                <a:srgbClr val="24292E"/>
              </a:buClr>
              <a:buSzPts val="1800"/>
            </a:pPr>
            <a:r>
              <a:rPr lang="en-US" sz="1800" dirty="0">
                <a:solidFill>
                  <a:srgbClr val="24292E"/>
                </a:solidFill>
              </a:rPr>
              <a:t>Prototype and test if displaying multiple claims as buttons improves the user experience</a:t>
            </a:r>
          </a:p>
        </p:txBody>
      </p:sp>
      <p:pic>
        <p:nvPicPr>
          <p:cNvPr id="190" name="Google Shape;190;p34"/>
          <p:cNvPicPr preferRelativeResize="0"/>
          <p:nvPr/>
        </p:nvPicPr>
        <p:blipFill>
          <a:blip r:embed="rId3">
            <a:alphaModFix/>
          </a:blip>
          <a:stretch>
            <a:fillRect/>
          </a:stretch>
        </p:blipFill>
        <p:spPr>
          <a:xfrm>
            <a:off x="6672262" y="4395923"/>
            <a:ext cx="1919475" cy="487261"/>
          </a:xfrm>
          <a:prstGeom prst="rect">
            <a:avLst/>
          </a:prstGeom>
          <a:noFill/>
          <a:ln>
            <a:noFill/>
          </a:ln>
        </p:spPr>
      </p:pic>
    </p:spTree>
    <p:extLst>
      <p:ext uri="{BB962C8B-B14F-4D97-AF65-F5344CB8AC3E}">
        <p14:creationId xmlns:p14="http://schemas.microsoft.com/office/powerpoint/2010/main" val="2165783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4"/>
        <p:cNvGrpSpPr/>
        <p:nvPr/>
      </p:nvGrpSpPr>
      <p:grpSpPr>
        <a:xfrm>
          <a:off x="0" y="0"/>
          <a:ext cx="0" cy="0"/>
          <a:chOff x="0" y="0"/>
          <a:chExt cx="0" cy="0"/>
        </a:xfrm>
      </p:grpSpPr>
      <p:sp>
        <p:nvSpPr>
          <p:cNvPr id="305" name="Google Shape;305;p46"/>
          <p:cNvSpPr txBox="1">
            <a:spLocks noGrp="1"/>
          </p:cNvSpPr>
          <p:nvPr>
            <p:ph type="title"/>
          </p:nvPr>
        </p:nvSpPr>
        <p:spPr>
          <a:xfrm>
            <a:off x="1328100" y="1381604"/>
            <a:ext cx="628200" cy="6585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7200" b="1" dirty="0">
                <a:solidFill>
                  <a:srgbClr val="F2F2F2"/>
                </a:solidFill>
              </a:rPr>
              <a:t>“</a:t>
            </a:r>
            <a:endParaRPr sz="7200" b="1" dirty="0">
              <a:solidFill>
                <a:srgbClr val="F2F2F2"/>
              </a:solidFill>
            </a:endParaRPr>
          </a:p>
        </p:txBody>
      </p:sp>
      <p:sp>
        <p:nvSpPr>
          <p:cNvPr id="306" name="Google Shape;306;p46"/>
          <p:cNvSpPr txBox="1">
            <a:spLocks noGrp="1"/>
          </p:cNvSpPr>
          <p:nvPr>
            <p:ph type="body" idx="1"/>
          </p:nvPr>
        </p:nvSpPr>
        <p:spPr>
          <a:xfrm>
            <a:off x="1880100" y="1735304"/>
            <a:ext cx="5383800" cy="704700"/>
          </a:xfrm>
          <a:prstGeom prst="rect">
            <a:avLst/>
          </a:prstGeom>
        </p:spPr>
        <p:txBody>
          <a:bodyPr spcFirstLastPara="1" wrap="square" lIns="34275" tIns="34275" rIns="34275" bIns="34275" anchor="t" anchorCtr="0">
            <a:noAutofit/>
          </a:bodyPr>
          <a:lstStyle/>
          <a:p>
            <a:pPr marL="0" lvl="0" indent="0">
              <a:buNone/>
            </a:pPr>
            <a:r>
              <a:rPr lang="en-US" dirty="0">
                <a:solidFill>
                  <a:schemeClr val="bg2">
                    <a:lumMod val="20000"/>
                    <a:lumOff val="80000"/>
                  </a:schemeClr>
                </a:solidFill>
                <a:latin typeface="Slack-Lato"/>
              </a:rPr>
              <a:t>This shows potential for getting information I need quickly, simply and reliably. I would definitely use chatbot as first resource in info-finding after chatbot goes through a few more rounds of development.” </a:t>
            </a:r>
          </a:p>
          <a:p>
            <a:pPr marL="0" lvl="0" indent="0">
              <a:buNone/>
            </a:pPr>
            <a:endParaRPr lang="en-US" dirty="0">
              <a:solidFill>
                <a:schemeClr val="bg2">
                  <a:lumMod val="20000"/>
                  <a:lumOff val="80000"/>
                </a:schemeClr>
              </a:solidFill>
              <a:latin typeface="Slack-Lato"/>
            </a:endParaRPr>
          </a:p>
          <a:p>
            <a:pPr marL="0" lvl="0" indent="0">
              <a:buNone/>
            </a:pPr>
            <a:r>
              <a:rPr lang="en-US" dirty="0">
                <a:solidFill>
                  <a:schemeClr val="bg2">
                    <a:lumMod val="20000"/>
                    <a:lumOff val="80000"/>
                  </a:schemeClr>
                </a:solidFill>
                <a:latin typeface="Slack-Lato"/>
              </a:rPr>
              <a:t>“I would 100% use the chatbot again because it allows me to work at my own pace and not be pressured for questions.”</a:t>
            </a:r>
            <a:endParaRPr b="1" dirty="0">
              <a:solidFill>
                <a:schemeClr val="bg2">
                  <a:lumMod val="20000"/>
                  <a:lumOff val="80000"/>
                </a:schemeClr>
              </a:solidFill>
            </a:endParaRPr>
          </a:p>
        </p:txBody>
      </p:sp>
      <p:pic>
        <p:nvPicPr>
          <p:cNvPr id="307" name="Google Shape;307;p46"/>
          <p:cNvPicPr preferRelativeResize="0"/>
          <p:nvPr/>
        </p:nvPicPr>
        <p:blipFill>
          <a:blip r:embed="rId3">
            <a:alphaModFix/>
          </a:blip>
          <a:stretch>
            <a:fillRect/>
          </a:stretch>
        </p:blipFill>
        <p:spPr>
          <a:xfrm>
            <a:off x="6672263" y="4425867"/>
            <a:ext cx="1919475" cy="427383"/>
          </a:xfrm>
          <a:prstGeom prst="rect">
            <a:avLst/>
          </a:prstGeom>
          <a:noFill/>
          <a:ln>
            <a:noFill/>
          </a:ln>
        </p:spPr>
      </p:pic>
    </p:spTree>
    <p:extLst>
      <p:ext uri="{BB962C8B-B14F-4D97-AF65-F5344CB8AC3E}">
        <p14:creationId xmlns:p14="http://schemas.microsoft.com/office/powerpoint/2010/main" val="28354736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pic>
        <p:nvPicPr>
          <p:cNvPr id="365" name="Google Shape;365;p55"/>
          <p:cNvPicPr preferRelativeResize="0"/>
          <p:nvPr/>
        </p:nvPicPr>
        <p:blipFill>
          <a:blip r:embed="rId3">
            <a:alphaModFix/>
          </a:blip>
          <a:stretch>
            <a:fillRect/>
          </a:stretch>
        </p:blipFill>
        <p:spPr>
          <a:xfrm>
            <a:off x="-1" y="-666319"/>
            <a:ext cx="9144000" cy="6097182"/>
          </a:xfrm>
          <a:prstGeom prst="rect">
            <a:avLst/>
          </a:prstGeom>
          <a:noFill/>
          <a:ln>
            <a:noFill/>
          </a:ln>
        </p:spPr>
      </p:pic>
      <p:sp>
        <p:nvSpPr>
          <p:cNvPr id="366" name="Google Shape;366;p55"/>
          <p:cNvSpPr txBox="1">
            <a:spLocks noGrp="1"/>
          </p:cNvSpPr>
          <p:nvPr>
            <p:ph type="title"/>
          </p:nvPr>
        </p:nvSpPr>
        <p:spPr>
          <a:xfrm>
            <a:off x="593868" y="3627452"/>
            <a:ext cx="4947300" cy="1225800"/>
          </a:xfrm>
          <a:prstGeom prst="rect">
            <a:avLst/>
          </a:prstGeom>
          <a:noFill/>
          <a:ln>
            <a:noFill/>
          </a:ln>
          <a:effectLst>
            <a:outerShdw blurRad="57150" dist="19050" dir="5400000" algn="bl" rotWithShape="0">
              <a:srgbClr val="000000">
                <a:alpha val="50000"/>
              </a:srgbClr>
            </a:outerShdw>
          </a:effectLst>
        </p:spPr>
        <p:txBody>
          <a:bodyPr spcFirstLastPara="1" wrap="square" lIns="34275" tIns="34275" rIns="34275" bIns="34275" anchor="b" anchorCtr="0">
            <a:noAutofit/>
          </a:bodyPr>
          <a:lstStyle/>
          <a:p>
            <a:pPr marL="0" lvl="0" indent="0" algn="l" rtl="0">
              <a:lnSpc>
                <a:spcPct val="100000"/>
              </a:lnSpc>
              <a:spcBef>
                <a:spcPts val="0"/>
              </a:spcBef>
              <a:spcAft>
                <a:spcPts val="0"/>
              </a:spcAft>
              <a:buClr>
                <a:schemeClr val="accent1"/>
              </a:buClr>
              <a:buSzPts val="2800"/>
              <a:buFont typeface="Bitter"/>
              <a:buNone/>
            </a:pPr>
            <a:r>
              <a:rPr lang="en">
                <a:solidFill>
                  <a:srgbClr val="FFFFFF"/>
                </a:solidFill>
              </a:rPr>
              <a:t>Any questions?</a:t>
            </a:r>
            <a:endParaRPr>
              <a:solidFill>
                <a:srgbClr val="FFFFFF"/>
              </a:solidFill>
            </a:endParaRPr>
          </a:p>
        </p:txBody>
      </p:sp>
      <p:pic>
        <p:nvPicPr>
          <p:cNvPr id="367" name="Google Shape;367;p55"/>
          <p:cNvPicPr preferRelativeResize="0"/>
          <p:nvPr/>
        </p:nvPicPr>
        <p:blipFill>
          <a:blip r:embed="rId4">
            <a:alphaModFix/>
          </a:blip>
          <a:stretch>
            <a:fillRect/>
          </a:stretch>
        </p:blipFill>
        <p:spPr>
          <a:xfrm>
            <a:off x="6672263" y="4425867"/>
            <a:ext cx="1919475" cy="42738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chemeClr val="lt1"/>
        </a:solidFill>
        <a:effectLst/>
      </p:bgPr>
    </p:bg>
    <p:spTree>
      <p:nvGrpSpPr>
        <p:cNvPr id="1" name="Shape 354"/>
        <p:cNvGrpSpPr/>
        <p:nvPr/>
      </p:nvGrpSpPr>
      <p:grpSpPr>
        <a:xfrm>
          <a:off x="0" y="0"/>
          <a:ext cx="0" cy="0"/>
          <a:chOff x="0" y="0"/>
          <a:chExt cx="0" cy="0"/>
        </a:xfrm>
      </p:grpSpPr>
      <p:pic>
        <p:nvPicPr>
          <p:cNvPr id="355" name="Google Shape;355;p53"/>
          <p:cNvPicPr preferRelativeResize="0"/>
          <p:nvPr/>
        </p:nvPicPr>
        <p:blipFill>
          <a:blip r:embed="rId3">
            <a:alphaModFix/>
          </a:blip>
          <a:stretch>
            <a:fillRect/>
          </a:stretch>
        </p:blipFill>
        <p:spPr>
          <a:xfrm>
            <a:off x="3061425" y="2235422"/>
            <a:ext cx="3021125" cy="672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4"/>
          <p:cNvSpPr txBox="1">
            <a:spLocks noGrp="1"/>
          </p:cNvSpPr>
          <p:nvPr>
            <p:ph type="title"/>
          </p:nvPr>
        </p:nvSpPr>
        <p:spPr>
          <a:xfrm>
            <a:off x="557419" y="290250"/>
            <a:ext cx="7543800" cy="629700"/>
          </a:xfrm>
          <a:prstGeom prst="rect">
            <a:avLst/>
          </a:prstGeom>
          <a:noFill/>
          <a:ln>
            <a:noFill/>
          </a:ln>
        </p:spPr>
        <p:txBody>
          <a:bodyPr spcFirstLastPara="1" wrap="square" lIns="34275" tIns="34275" rIns="34275" bIns="34275" anchor="t" anchorCtr="0">
            <a:noAutofit/>
          </a:bodyPr>
          <a:lstStyle/>
          <a:p>
            <a:pPr marL="0" lvl="0" indent="0" algn="l" rtl="0">
              <a:lnSpc>
                <a:spcPct val="100000"/>
              </a:lnSpc>
              <a:spcBef>
                <a:spcPts val="0"/>
              </a:spcBef>
              <a:spcAft>
                <a:spcPts val="0"/>
              </a:spcAft>
              <a:buClr>
                <a:schemeClr val="accent1"/>
              </a:buClr>
              <a:buSzPts val="2800"/>
              <a:buFont typeface="Bitter"/>
              <a:buNone/>
            </a:pPr>
            <a:r>
              <a:rPr lang="en" b="1" dirty="0"/>
              <a:t>Participants</a:t>
            </a:r>
            <a:endParaRPr b="1" dirty="0"/>
          </a:p>
        </p:txBody>
      </p:sp>
      <p:sp>
        <p:nvSpPr>
          <p:cNvPr id="189" name="Google Shape;189;p34"/>
          <p:cNvSpPr txBox="1">
            <a:spLocks noGrp="1"/>
          </p:cNvSpPr>
          <p:nvPr>
            <p:ph type="body" idx="1"/>
          </p:nvPr>
        </p:nvSpPr>
        <p:spPr>
          <a:xfrm>
            <a:off x="557419" y="1100588"/>
            <a:ext cx="4197461" cy="2942400"/>
          </a:xfrm>
          <a:prstGeom prst="rect">
            <a:avLst/>
          </a:prstGeom>
          <a:noFill/>
          <a:ln>
            <a:noFill/>
          </a:ln>
        </p:spPr>
        <p:txBody>
          <a:bodyPr spcFirstLastPara="1" wrap="square" lIns="34275" tIns="34275" rIns="34275" bIns="34275" anchor="t" anchorCtr="0">
            <a:noAutofit/>
          </a:bodyPr>
          <a:lstStyle/>
          <a:p>
            <a:pPr marL="63500" lvl="0" indent="0">
              <a:lnSpc>
                <a:spcPct val="115000"/>
              </a:lnSpc>
              <a:spcBef>
                <a:spcPts val="0"/>
              </a:spcBef>
              <a:buClr>
                <a:srgbClr val="24292E"/>
              </a:buClr>
              <a:buSzPts val="1800"/>
              <a:buNone/>
            </a:pPr>
            <a:r>
              <a:rPr lang="en-US" sz="1800" b="1" dirty="0">
                <a:solidFill>
                  <a:srgbClr val="24292E"/>
                </a:solidFill>
              </a:rPr>
              <a:t>Seven (7) Veterans, </a:t>
            </a:r>
            <a:r>
              <a:rPr lang="en-US" sz="1800" b="1" i="1" dirty="0">
                <a:solidFill>
                  <a:srgbClr val="24292E"/>
                </a:solidFill>
              </a:rPr>
              <a:t>Age 35-65+ </a:t>
            </a:r>
          </a:p>
          <a:p>
            <a:pPr marL="349250" indent="-285750">
              <a:lnSpc>
                <a:spcPct val="115000"/>
              </a:lnSpc>
              <a:spcBef>
                <a:spcPts val="0"/>
              </a:spcBef>
              <a:buClr>
                <a:srgbClr val="24292E"/>
              </a:buClr>
              <a:buSzPts val="1800"/>
            </a:pPr>
            <a:r>
              <a:rPr lang="en-US" sz="1800" dirty="0">
                <a:solidFill>
                  <a:srgbClr val="24292E"/>
                </a:solidFill>
              </a:rPr>
              <a:t>Five (5) male</a:t>
            </a:r>
          </a:p>
          <a:p>
            <a:pPr marL="349250" indent="-285750">
              <a:lnSpc>
                <a:spcPct val="115000"/>
              </a:lnSpc>
              <a:spcBef>
                <a:spcPts val="0"/>
              </a:spcBef>
              <a:buClr>
                <a:srgbClr val="24292E"/>
              </a:buClr>
              <a:buSzPts val="1800"/>
            </a:pPr>
            <a:r>
              <a:rPr lang="en-US" sz="1800" dirty="0">
                <a:solidFill>
                  <a:srgbClr val="24292E"/>
                </a:solidFill>
              </a:rPr>
              <a:t>Two (2) female</a:t>
            </a:r>
          </a:p>
          <a:p>
            <a:pPr marL="63500" lvl="0" indent="0">
              <a:lnSpc>
                <a:spcPct val="115000"/>
              </a:lnSpc>
              <a:spcBef>
                <a:spcPts val="0"/>
              </a:spcBef>
              <a:buClr>
                <a:srgbClr val="24292E"/>
              </a:buClr>
              <a:buSzPts val="1800"/>
              <a:buNone/>
            </a:pPr>
            <a:r>
              <a:rPr lang="en-US" sz="1800" b="1" dirty="0">
                <a:solidFill>
                  <a:srgbClr val="24292E"/>
                </a:solidFill>
              </a:rPr>
              <a:t>Race</a:t>
            </a:r>
          </a:p>
          <a:p>
            <a:pPr marL="349250" indent="-285750">
              <a:lnSpc>
                <a:spcPct val="115000"/>
              </a:lnSpc>
              <a:spcBef>
                <a:spcPts val="0"/>
              </a:spcBef>
              <a:buClr>
                <a:srgbClr val="24292E"/>
              </a:buClr>
              <a:buSzPts val="1800"/>
            </a:pPr>
            <a:r>
              <a:rPr lang="en-US" sz="1800" dirty="0">
                <a:solidFill>
                  <a:srgbClr val="24292E"/>
                </a:solidFill>
              </a:rPr>
              <a:t>Six (6) White</a:t>
            </a:r>
          </a:p>
          <a:p>
            <a:pPr marL="349250" indent="-285750">
              <a:lnSpc>
                <a:spcPct val="115000"/>
              </a:lnSpc>
              <a:spcBef>
                <a:spcPts val="0"/>
              </a:spcBef>
              <a:buClr>
                <a:srgbClr val="24292E"/>
              </a:buClr>
              <a:buSzPts val="1800"/>
            </a:pPr>
            <a:r>
              <a:rPr lang="en-US" sz="1800" dirty="0">
                <a:solidFill>
                  <a:srgbClr val="24292E"/>
                </a:solidFill>
              </a:rPr>
              <a:t>One (1) Black</a:t>
            </a:r>
          </a:p>
          <a:p>
            <a:pPr marL="63500" lvl="0" indent="0">
              <a:lnSpc>
                <a:spcPct val="115000"/>
              </a:lnSpc>
              <a:spcBef>
                <a:spcPts val="0"/>
              </a:spcBef>
              <a:buClr>
                <a:srgbClr val="24292E"/>
              </a:buClr>
              <a:buSzPts val="1800"/>
              <a:buNone/>
            </a:pPr>
            <a:r>
              <a:rPr lang="en-US" sz="1800" b="1" dirty="0">
                <a:solidFill>
                  <a:srgbClr val="24292E"/>
                </a:solidFill>
              </a:rPr>
              <a:t>Education</a:t>
            </a:r>
          </a:p>
          <a:p>
            <a:pPr marL="285750" indent="-285750">
              <a:lnSpc>
                <a:spcPct val="115000"/>
              </a:lnSpc>
              <a:spcBef>
                <a:spcPts val="0"/>
              </a:spcBef>
              <a:buClr>
                <a:srgbClr val="24292E"/>
              </a:buClr>
              <a:buSzPts val="1800"/>
            </a:pPr>
            <a:r>
              <a:rPr lang="en-US" sz="1800" dirty="0">
                <a:solidFill>
                  <a:srgbClr val="24292E"/>
                </a:solidFill>
                <a:highlight>
                  <a:srgbClr val="FFFFFF"/>
                </a:highlight>
              </a:rPr>
              <a:t>One (1) Some college</a:t>
            </a:r>
          </a:p>
          <a:p>
            <a:pPr marL="285750" indent="-285750">
              <a:lnSpc>
                <a:spcPct val="115000"/>
              </a:lnSpc>
              <a:spcBef>
                <a:spcPts val="0"/>
              </a:spcBef>
              <a:buClr>
                <a:srgbClr val="24292E"/>
              </a:buClr>
              <a:buSzPts val="1800"/>
            </a:pPr>
            <a:r>
              <a:rPr lang="en-US" sz="1800" dirty="0">
                <a:solidFill>
                  <a:srgbClr val="24292E"/>
                </a:solidFill>
                <a:highlight>
                  <a:srgbClr val="FFFFFF"/>
                </a:highlight>
              </a:rPr>
              <a:t>Two (2) Associates, Trade, or Vocational</a:t>
            </a:r>
          </a:p>
          <a:p>
            <a:pPr marL="285750" indent="-285750">
              <a:lnSpc>
                <a:spcPct val="115000"/>
              </a:lnSpc>
              <a:spcBef>
                <a:spcPts val="0"/>
              </a:spcBef>
              <a:buClr>
                <a:srgbClr val="24292E"/>
              </a:buClr>
              <a:buSzPts val="1800"/>
            </a:pPr>
            <a:r>
              <a:rPr lang="en-US" sz="1800" dirty="0">
                <a:solidFill>
                  <a:srgbClr val="24292E"/>
                </a:solidFill>
                <a:highlight>
                  <a:srgbClr val="FFFFFF"/>
                </a:highlight>
              </a:rPr>
              <a:t>Four (4) Master’s degree</a:t>
            </a:r>
          </a:p>
          <a:p>
            <a:pPr marL="63500" lvl="0" indent="0">
              <a:lnSpc>
                <a:spcPct val="115000"/>
              </a:lnSpc>
              <a:spcBef>
                <a:spcPts val="0"/>
              </a:spcBef>
              <a:buClr>
                <a:srgbClr val="24292E"/>
              </a:buClr>
              <a:buSzPts val="1800"/>
              <a:buNone/>
            </a:pPr>
            <a:endParaRPr lang="en-US" sz="1800" b="1" dirty="0">
              <a:solidFill>
                <a:srgbClr val="24292E"/>
              </a:solidFill>
            </a:endParaRPr>
          </a:p>
        </p:txBody>
      </p:sp>
      <p:pic>
        <p:nvPicPr>
          <p:cNvPr id="190" name="Google Shape;190;p34"/>
          <p:cNvPicPr preferRelativeResize="0"/>
          <p:nvPr/>
        </p:nvPicPr>
        <p:blipFill>
          <a:blip r:embed="rId3">
            <a:alphaModFix/>
          </a:blip>
          <a:stretch>
            <a:fillRect/>
          </a:stretch>
        </p:blipFill>
        <p:spPr>
          <a:xfrm>
            <a:off x="6672262" y="4395923"/>
            <a:ext cx="1919475" cy="487261"/>
          </a:xfrm>
          <a:prstGeom prst="rect">
            <a:avLst/>
          </a:prstGeom>
          <a:noFill/>
          <a:ln>
            <a:noFill/>
          </a:ln>
        </p:spPr>
      </p:pic>
      <p:sp>
        <p:nvSpPr>
          <p:cNvPr id="5" name="Google Shape;189;p34">
            <a:extLst>
              <a:ext uri="{FF2B5EF4-FFF2-40B4-BE49-F238E27FC236}">
                <a16:creationId xmlns:a16="http://schemas.microsoft.com/office/drawing/2014/main" id="{9CA04393-2A5E-C34F-A97E-210540D6E995}"/>
              </a:ext>
            </a:extLst>
          </p:cNvPr>
          <p:cNvSpPr txBox="1">
            <a:spLocks/>
          </p:cNvSpPr>
          <p:nvPr/>
        </p:nvSpPr>
        <p:spPr>
          <a:xfrm>
            <a:off x="4771611" y="1100588"/>
            <a:ext cx="4197461" cy="2942400"/>
          </a:xfrm>
          <a:prstGeom prst="rect">
            <a:avLst/>
          </a:prstGeom>
          <a:noFill/>
          <a:ln>
            <a:noFill/>
          </a:ln>
        </p:spPr>
        <p:txBody>
          <a:bodyPr spcFirstLastPara="1" wrap="square" lIns="34275" tIns="34275" rIns="34275" bIns="34275" anchor="t" anchorCtr="0">
            <a:noAutofit/>
          </a:bodyPr>
          <a:lstStyle>
            <a:defPPr marR="0" lvl="0" algn="l" rtl="0">
              <a:lnSpc>
                <a:spcPct val="100000"/>
              </a:lnSpc>
              <a:spcBef>
                <a:spcPts val="0"/>
              </a:spcBef>
              <a:spcAft>
                <a:spcPts val="0"/>
              </a:spcAft>
            </a:defPPr>
            <a:lvl1pPr marL="457200" marR="0" lvl="0"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1pPr>
            <a:lvl2pPr marL="914400" marR="0" lvl="1"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2pPr>
            <a:lvl3pPr marL="1371600" marR="0" lvl="2"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3pPr>
            <a:lvl4pPr marL="1828800" marR="0" lvl="3"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4pPr>
            <a:lvl5pPr marL="2286000" marR="0" lvl="4" indent="-323850" algn="l" rtl="0">
              <a:lnSpc>
                <a:spcPct val="120000"/>
              </a:lnSpc>
              <a:spcBef>
                <a:spcPts val="600"/>
              </a:spcBef>
              <a:spcAft>
                <a:spcPts val="0"/>
              </a:spcAft>
              <a:buClr>
                <a:srgbClr val="454454"/>
              </a:buClr>
              <a:buSzPts val="1500"/>
              <a:buFont typeface="Arial"/>
              <a:buChar char="•"/>
              <a:defRPr sz="1500" b="0" i="0" u="none" strike="noStrike" cap="none">
                <a:solidFill>
                  <a:srgbClr val="454454"/>
                </a:solidFill>
                <a:latin typeface="Source Sans Pro"/>
                <a:ea typeface="Source Sans Pro"/>
                <a:cs typeface="Source Sans Pro"/>
                <a:sym typeface="Source Sans Pro"/>
              </a:defRPr>
            </a:lvl5pPr>
            <a:lvl6pPr marL="2743200" marR="0" lvl="5"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6pPr>
            <a:lvl7pPr marL="3200400" marR="0" lvl="6"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7pPr>
            <a:lvl8pPr marL="3657600" marR="0" lvl="7"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8pPr>
            <a:lvl9pPr marL="4114800" marR="0" lvl="8" indent="-317500" algn="l" rtl="0">
              <a:lnSpc>
                <a:spcPct val="120000"/>
              </a:lnSpc>
              <a:spcBef>
                <a:spcPts val="600"/>
              </a:spcBef>
              <a:spcAft>
                <a:spcPts val="0"/>
              </a:spcAft>
              <a:buClr>
                <a:srgbClr val="454454"/>
              </a:buClr>
              <a:buSzPts val="1400"/>
              <a:buFont typeface="Avenir"/>
              <a:buChar char="•"/>
              <a:defRPr sz="2800" b="0" i="0" u="none" strike="noStrike" cap="none">
                <a:solidFill>
                  <a:srgbClr val="454454"/>
                </a:solidFill>
                <a:latin typeface="Avenir"/>
                <a:ea typeface="Avenir"/>
                <a:cs typeface="Avenir"/>
                <a:sym typeface="Avenir"/>
              </a:defRPr>
            </a:lvl9pPr>
          </a:lstStyle>
          <a:p>
            <a:pPr marL="63500" lvl="0" indent="0">
              <a:lnSpc>
                <a:spcPct val="115000"/>
              </a:lnSpc>
              <a:spcBef>
                <a:spcPts val="0"/>
              </a:spcBef>
              <a:buClr>
                <a:srgbClr val="24292E"/>
              </a:buClr>
              <a:buSzPts val="1800"/>
              <a:buNone/>
            </a:pPr>
            <a:r>
              <a:rPr lang="en-US" sz="1800" b="1" dirty="0">
                <a:solidFill>
                  <a:srgbClr val="24292E"/>
                </a:solidFill>
              </a:rPr>
              <a:t>Assistive Tech</a:t>
            </a:r>
          </a:p>
          <a:p>
            <a:pPr marL="349250" indent="-285750">
              <a:lnSpc>
                <a:spcPct val="115000"/>
              </a:lnSpc>
              <a:spcBef>
                <a:spcPts val="0"/>
              </a:spcBef>
              <a:buClr>
                <a:srgbClr val="24292E"/>
              </a:buClr>
              <a:buSzPts val="1800"/>
            </a:pPr>
            <a:r>
              <a:rPr lang="en-US" sz="1800" dirty="0">
                <a:solidFill>
                  <a:srgbClr val="24292E"/>
                </a:solidFill>
              </a:rPr>
              <a:t>One (1) Speech Input (Dragon)</a:t>
            </a:r>
          </a:p>
          <a:p>
            <a:pPr marL="349250" indent="-285750">
              <a:lnSpc>
                <a:spcPct val="115000"/>
              </a:lnSpc>
              <a:spcBef>
                <a:spcPts val="0"/>
              </a:spcBef>
              <a:buClr>
                <a:srgbClr val="24292E"/>
              </a:buClr>
              <a:buSzPts val="1800"/>
            </a:pPr>
            <a:r>
              <a:rPr lang="en-US" sz="1800" dirty="0">
                <a:solidFill>
                  <a:srgbClr val="24292E"/>
                </a:solidFill>
              </a:rPr>
              <a:t>One (1) Hearing aid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cxnSp>
        <p:nvCxnSpPr>
          <p:cNvPr id="152" name="Google Shape;152;p29"/>
          <p:cNvCxnSpPr/>
          <p:nvPr/>
        </p:nvCxnSpPr>
        <p:spPr>
          <a:xfrm>
            <a:off x="6811137" y="3049795"/>
            <a:ext cx="1181700" cy="0"/>
          </a:xfrm>
          <a:prstGeom prst="straightConnector1">
            <a:avLst/>
          </a:prstGeom>
          <a:noFill/>
          <a:ln w="152400" cap="flat" cmpd="sng">
            <a:solidFill>
              <a:srgbClr val="D9D9D9"/>
            </a:solidFill>
            <a:prstDash val="solid"/>
            <a:round/>
            <a:headEnd type="none" w="med" len="med"/>
            <a:tailEnd type="none" w="med" len="med"/>
          </a:ln>
        </p:spPr>
      </p:cxnSp>
      <p:cxnSp>
        <p:nvCxnSpPr>
          <p:cNvPr id="153" name="Google Shape;153;p29"/>
          <p:cNvCxnSpPr/>
          <p:nvPr/>
        </p:nvCxnSpPr>
        <p:spPr>
          <a:xfrm>
            <a:off x="647316" y="3051698"/>
            <a:ext cx="3206400" cy="0"/>
          </a:xfrm>
          <a:prstGeom prst="straightConnector1">
            <a:avLst/>
          </a:prstGeom>
          <a:noFill/>
          <a:ln w="152400" cap="flat" cmpd="sng">
            <a:solidFill>
              <a:srgbClr val="D9D9D9"/>
            </a:solidFill>
            <a:prstDash val="solid"/>
            <a:round/>
            <a:headEnd type="none" w="med" len="med"/>
            <a:tailEnd type="none" w="med" len="med"/>
          </a:ln>
        </p:spPr>
      </p:cxnSp>
      <p:sp>
        <p:nvSpPr>
          <p:cNvPr id="154" name="Google Shape;154;p29"/>
          <p:cNvSpPr/>
          <p:nvPr/>
        </p:nvSpPr>
        <p:spPr>
          <a:xfrm>
            <a:off x="457200" y="2894950"/>
            <a:ext cx="611400" cy="313500"/>
          </a:xfrm>
          <a:prstGeom prst="roundRect">
            <a:avLst>
              <a:gd name="adj" fmla="val 16667"/>
            </a:avLst>
          </a:prstGeom>
          <a:solidFill>
            <a:srgbClr val="0071BC"/>
          </a:solidFill>
          <a:ln w="19050" cap="flat" cmpd="sng">
            <a:solidFill>
              <a:srgbClr val="112E5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Joining</a:t>
            </a:r>
            <a:endParaRPr sz="800">
              <a:solidFill>
                <a:srgbClr val="FFFFFF"/>
              </a:solidFill>
              <a:latin typeface="Source Sans Pro SemiBold"/>
              <a:ea typeface="Source Sans Pro SemiBold"/>
              <a:cs typeface="Source Sans Pro SemiBold"/>
              <a:sym typeface="Source Sans Pro SemiBold"/>
            </a:endParaRPr>
          </a:p>
        </p:txBody>
      </p:sp>
      <p:sp>
        <p:nvSpPr>
          <p:cNvPr id="155" name="Google Shape;155;p29"/>
          <p:cNvSpPr/>
          <p:nvPr/>
        </p:nvSpPr>
        <p:spPr>
          <a:xfrm>
            <a:off x="3133416" y="2894948"/>
            <a:ext cx="611400" cy="313500"/>
          </a:xfrm>
          <a:prstGeom prst="roundRect">
            <a:avLst>
              <a:gd name="adj" fmla="val 16667"/>
            </a:avLst>
          </a:prstGeom>
          <a:solidFill>
            <a:srgbClr val="00A6D2"/>
          </a:solidFill>
          <a:ln w="19050" cap="flat" cmpd="sng">
            <a:solidFill>
              <a:srgbClr val="046B99"/>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Starting up</a:t>
            </a:r>
            <a:endParaRPr sz="800">
              <a:solidFill>
                <a:srgbClr val="FFFFFF"/>
              </a:solidFill>
              <a:latin typeface="Source Sans Pro SemiBold"/>
              <a:ea typeface="Source Sans Pro SemiBold"/>
              <a:cs typeface="Source Sans Pro SemiBold"/>
              <a:sym typeface="Source Sans Pro SemiBold"/>
            </a:endParaRPr>
          </a:p>
        </p:txBody>
      </p:sp>
      <p:sp>
        <p:nvSpPr>
          <p:cNvPr id="156" name="Google Shape;156;p29"/>
          <p:cNvSpPr/>
          <p:nvPr/>
        </p:nvSpPr>
        <p:spPr>
          <a:xfrm>
            <a:off x="6534906" y="2894950"/>
            <a:ext cx="611400" cy="313500"/>
          </a:xfrm>
          <a:prstGeom prst="roundRect">
            <a:avLst>
              <a:gd name="adj" fmla="val 16667"/>
            </a:avLst>
          </a:prstGeom>
          <a:solidFill>
            <a:srgbClr val="E1F3F8"/>
          </a:solidFill>
          <a:ln w="19050" cap="flat" cmpd="sng">
            <a:solidFill>
              <a:srgbClr val="112E5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112E51"/>
                </a:solidFill>
                <a:latin typeface="Source Sans Pro SemiBold"/>
                <a:ea typeface="Source Sans Pro SemiBold"/>
                <a:cs typeface="Source Sans Pro SemiBold"/>
                <a:sym typeface="Source Sans Pro SemiBold"/>
              </a:rPr>
              <a:t>Retiring</a:t>
            </a:r>
            <a:endParaRPr sz="800">
              <a:solidFill>
                <a:srgbClr val="112E51"/>
              </a:solidFill>
              <a:latin typeface="Source Sans Pro SemiBold"/>
              <a:ea typeface="Source Sans Pro SemiBold"/>
              <a:cs typeface="Source Sans Pro SemiBold"/>
              <a:sym typeface="Source Sans Pro SemiBold"/>
            </a:endParaRPr>
          </a:p>
        </p:txBody>
      </p:sp>
      <p:sp>
        <p:nvSpPr>
          <p:cNvPr id="157" name="Google Shape;157;p29"/>
          <p:cNvSpPr txBox="1">
            <a:spLocks noGrp="1"/>
          </p:cNvSpPr>
          <p:nvPr>
            <p:ph type="title"/>
          </p:nvPr>
        </p:nvSpPr>
        <p:spPr>
          <a:xfrm>
            <a:off x="457200" y="228600"/>
            <a:ext cx="8251800" cy="629700"/>
          </a:xfrm>
          <a:prstGeom prst="rect">
            <a:avLst/>
          </a:prstGeom>
          <a:noFill/>
          <a:ln>
            <a:noFill/>
          </a:ln>
        </p:spPr>
        <p:txBody>
          <a:bodyPr spcFirstLastPara="1" wrap="square" lIns="34275" tIns="34275" rIns="34275" bIns="34275" anchor="t" anchorCtr="0">
            <a:noAutofit/>
          </a:bodyPr>
          <a:lstStyle/>
          <a:p>
            <a:pPr marL="0" lvl="0" indent="0" algn="l" rtl="0">
              <a:lnSpc>
                <a:spcPct val="100000"/>
              </a:lnSpc>
              <a:spcBef>
                <a:spcPts val="0"/>
              </a:spcBef>
              <a:spcAft>
                <a:spcPts val="0"/>
              </a:spcAft>
              <a:buClr>
                <a:schemeClr val="accent1"/>
              </a:buClr>
              <a:buSzPts val="2800"/>
              <a:buFont typeface="Bitter"/>
              <a:buNone/>
            </a:pPr>
            <a:r>
              <a:rPr lang="en" sz="2400" b="1"/>
              <a:t>How this research maps to the Veteran journey </a:t>
            </a:r>
            <a:endParaRPr sz="2400" b="1"/>
          </a:p>
        </p:txBody>
      </p:sp>
      <p:sp>
        <p:nvSpPr>
          <p:cNvPr id="158" name="Google Shape;158;p29"/>
          <p:cNvSpPr txBox="1">
            <a:spLocks noGrp="1"/>
          </p:cNvSpPr>
          <p:nvPr>
            <p:ph type="title"/>
          </p:nvPr>
        </p:nvSpPr>
        <p:spPr>
          <a:xfrm>
            <a:off x="457200" y="605325"/>
            <a:ext cx="6574500" cy="2529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Clr>
                <a:schemeClr val="dk1"/>
              </a:buClr>
              <a:buSzPts val="2800"/>
              <a:buFont typeface="Bitter"/>
              <a:buNone/>
            </a:pPr>
            <a:r>
              <a:rPr lang="en" sz="1200" dirty="0">
                <a:solidFill>
                  <a:schemeClr val="dk1"/>
                </a:solidFill>
                <a:latin typeface="Source Sans Pro Light"/>
                <a:ea typeface="Source Sans Pro Light"/>
                <a:cs typeface="Source Sans Pro Light"/>
                <a:sym typeface="Source Sans Pro Light"/>
              </a:rPr>
              <a:t>Virtual Agent Chatbot | Dec 2021</a:t>
            </a:r>
            <a:endParaRPr sz="1200" dirty="0">
              <a:solidFill>
                <a:schemeClr val="dk1"/>
              </a:solidFill>
              <a:latin typeface="Source Sans Pro Light"/>
              <a:ea typeface="Source Sans Pro Light"/>
              <a:cs typeface="Source Sans Pro Light"/>
              <a:sym typeface="Source Sans Pro Light"/>
            </a:endParaRPr>
          </a:p>
          <a:p>
            <a:pPr marL="0" lvl="0" indent="0" algn="l" rtl="0">
              <a:spcBef>
                <a:spcPts val="0"/>
              </a:spcBef>
              <a:spcAft>
                <a:spcPts val="0"/>
              </a:spcAft>
              <a:buNone/>
            </a:pPr>
            <a:endParaRPr sz="1200" dirty="0">
              <a:solidFill>
                <a:schemeClr val="dk1"/>
              </a:solidFill>
              <a:latin typeface="Source Sans Pro Light"/>
              <a:ea typeface="Source Sans Pro Light"/>
              <a:cs typeface="Source Sans Pro Light"/>
              <a:sym typeface="Source Sans Pro Light"/>
            </a:endParaRPr>
          </a:p>
          <a:p>
            <a:pPr marL="0" lvl="0" indent="0" algn="l" rtl="0">
              <a:spcBef>
                <a:spcPts val="0"/>
              </a:spcBef>
              <a:spcAft>
                <a:spcPts val="0"/>
              </a:spcAft>
              <a:buClr>
                <a:schemeClr val="dk1"/>
              </a:buClr>
              <a:buSzPts val="2800"/>
              <a:buFont typeface="Bitter"/>
              <a:buNone/>
            </a:pPr>
            <a:endParaRPr sz="1200" dirty="0">
              <a:solidFill>
                <a:schemeClr val="dk1"/>
              </a:solidFill>
              <a:latin typeface="Source Sans Pro Light"/>
              <a:ea typeface="Source Sans Pro Light"/>
              <a:cs typeface="Source Sans Pro Light"/>
              <a:sym typeface="Source Sans Pro Light"/>
            </a:endParaRPr>
          </a:p>
        </p:txBody>
      </p:sp>
      <p:sp>
        <p:nvSpPr>
          <p:cNvPr id="159" name="Google Shape;159;p29"/>
          <p:cNvSpPr/>
          <p:nvPr/>
        </p:nvSpPr>
        <p:spPr>
          <a:xfrm>
            <a:off x="1349272" y="2894950"/>
            <a:ext cx="611400" cy="313500"/>
          </a:xfrm>
          <a:prstGeom prst="roundRect">
            <a:avLst>
              <a:gd name="adj" fmla="val 16667"/>
            </a:avLst>
          </a:prstGeom>
          <a:solidFill>
            <a:srgbClr val="0071BC"/>
          </a:solidFill>
          <a:ln w="19050" cap="flat" cmpd="sng">
            <a:solidFill>
              <a:srgbClr val="112E5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Serving</a:t>
            </a:r>
            <a:endParaRPr sz="800">
              <a:solidFill>
                <a:srgbClr val="FFFFFF"/>
              </a:solidFill>
              <a:latin typeface="Source Sans Pro SemiBold"/>
              <a:ea typeface="Source Sans Pro SemiBold"/>
              <a:cs typeface="Source Sans Pro SemiBold"/>
              <a:sym typeface="Source Sans Pro SemiBold"/>
            </a:endParaRPr>
          </a:p>
        </p:txBody>
      </p:sp>
      <p:sp>
        <p:nvSpPr>
          <p:cNvPr id="160" name="Google Shape;160;p29"/>
          <p:cNvSpPr/>
          <p:nvPr/>
        </p:nvSpPr>
        <p:spPr>
          <a:xfrm>
            <a:off x="2084544" y="2894950"/>
            <a:ext cx="611400" cy="313500"/>
          </a:xfrm>
          <a:prstGeom prst="roundRect">
            <a:avLst>
              <a:gd name="adj" fmla="val 16667"/>
            </a:avLst>
          </a:prstGeom>
          <a:solidFill>
            <a:srgbClr val="0071BC"/>
          </a:solidFill>
          <a:ln w="19050" cap="flat" cmpd="sng">
            <a:solidFill>
              <a:srgbClr val="112E5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Getting out</a:t>
            </a:r>
            <a:endParaRPr sz="800">
              <a:solidFill>
                <a:srgbClr val="FFFFFF"/>
              </a:solidFill>
              <a:latin typeface="Source Sans Pro SemiBold"/>
              <a:ea typeface="Source Sans Pro SemiBold"/>
              <a:cs typeface="Source Sans Pro SemiBold"/>
              <a:sym typeface="Source Sans Pro SemiBold"/>
            </a:endParaRPr>
          </a:p>
        </p:txBody>
      </p:sp>
      <p:sp>
        <p:nvSpPr>
          <p:cNvPr id="161" name="Google Shape;161;p29"/>
          <p:cNvSpPr/>
          <p:nvPr/>
        </p:nvSpPr>
        <p:spPr>
          <a:xfrm>
            <a:off x="7257541" y="2894950"/>
            <a:ext cx="611400" cy="313500"/>
          </a:xfrm>
          <a:prstGeom prst="roundRect">
            <a:avLst>
              <a:gd name="adj" fmla="val 16667"/>
            </a:avLst>
          </a:prstGeom>
          <a:solidFill>
            <a:srgbClr val="E1F3F8"/>
          </a:solidFill>
          <a:ln w="19050" cap="flat" cmpd="sng">
            <a:solidFill>
              <a:srgbClr val="112E5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112E51"/>
                </a:solidFill>
                <a:latin typeface="Source Sans Pro SemiBold"/>
                <a:ea typeface="Source Sans Pro SemiBold"/>
                <a:cs typeface="Source Sans Pro SemiBold"/>
                <a:sym typeface="Source Sans Pro SemiBold"/>
              </a:rPr>
              <a:t>Aging</a:t>
            </a:r>
            <a:endParaRPr sz="800">
              <a:solidFill>
                <a:srgbClr val="112E51"/>
              </a:solidFill>
              <a:latin typeface="Source Sans Pro SemiBold"/>
              <a:ea typeface="Source Sans Pro SemiBold"/>
              <a:cs typeface="Source Sans Pro SemiBold"/>
              <a:sym typeface="Source Sans Pro SemiBold"/>
            </a:endParaRPr>
          </a:p>
        </p:txBody>
      </p:sp>
      <p:sp>
        <p:nvSpPr>
          <p:cNvPr id="162" name="Google Shape;162;p29"/>
          <p:cNvSpPr/>
          <p:nvPr/>
        </p:nvSpPr>
        <p:spPr>
          <a:xfrm>
            <a:off x="7980175" y="2894950"/>
            <a:ext cx="611400" cy="313500"/>
          </a:xfrm>
          <a:prstGeom prst="roundRect">
            <a:avLst>
              <a:gd name="adj" fmla="val 16667"/>
            </a:avLst>
          </a:prstGeom>
          <a:solidFill>
            <a:srgbClr val="E1F3F8"/>
          </a:solidFill>
          <a:ln w="19050" cap="flat" cmpd="sng">
            <a:solidFill>
              <a:srgbClr val="112E5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112E51"/>
                </a:solidFill>
                <a:latin typeface="Source Sans Pro SemiBold"/>
                <a:ea typeface="Source Sans Pro SemiBold"/>
                <a:cs typeface="Source Sans Pro SemiBold"/>
                <a:sym typeface="Source Sans Pro SemiBold"/>
              </a:rPr>
              <a:t>Dying</a:t>
            </a:r>
            <a:endParaRPr sz="800">
              <a:solidFill>
                <a:srgbClr val="112E51"/>
              </a:solidFill>
              <a:latin typeface="Source Sans Pro SemiBold"/>
              <a:ea typeface="Source Sans Pro SemiBold"/>
              <a:cs typeface="Source Sans Pro SemiBold"/>
              <a:sym typeface="Source Sans Pro SemiBold"/>
            </a:endParaRPr>
          </a:p>
        </p:txBody>
      </p:sp>
      <p:pic>
        <p:nvPicPr>
          <p:cNvPr id="163" name="Google Shape;163;p29"/>
          <p:cNvPicPr preferRelativeResize="0"/>
          <p:nvPr/>
        </p:nvPicPr>
        <p:blipFill>
          <a:blip r:embed="rId3">
            <a:alphaModFix/>
          </a:blip>
          <a:stretch>
            <a:fillRect/>
          </a:stretch>
        </p:blipFill>
        <p:spPr>
          <a:xfrm>
            <a:off x="6767312" y="4461098"/>
            <a:ext cx="1919475" cy="487261"/>
          </a:xfrm>
          <a:prstGeom prst="rect">
            <a:avLst/>
          </a:prstGeom>
          <a:noFill/>
          <a:ln>
            <a:noFill/>
          </a:ln>
        </p:spPr>
      </p:pic>
      <p:sp>
        <p:nvSpPr>
          <p:cNvPr id="164" name="Google Shape;164;p29"/>
          <p:cNvSpPr txBox="1"/>
          <p:nvPr/>
        </p:nvSpPr>
        <p:spPr>
          <a:xfrm>
            <a:off x="446100" y="4098575"/>
            <a:ext cx="8251800" cy="449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800">
                <a:solidFill>
                  <a:schemeClr val="lt1"/>
                </a:solidFill>
                <a:latin typeface="Source Sans Pro Light"/>
                <a:ea typeface="Source Sans Pro Light"/>
                <a:cs typeface="Source Sans Pro Light"/>
                <a:sym typeface="Source Sans Pro Light"/>
              </a:rPr>
              <a:t>For a fully detailed Veteran journey, go to </a:t>
            </a:r>
            <a:br>
              <a:rPr lang="en" sz="800">
                <a:solidFill>
                  <a:schemeClr val="lt1"/>
                </a:solidFill>
                <a:latin typeface="Source Sans Pro Light"/>
                <a:ea typeface="Source Sans Pro Light"/>
                <a:cs typeface="Source Sans Pro Light"/>
                <a:sym typeface="Source Sans Pro Light"/>
              </a:rPr>
            </a:br>
            <a:r>
              <a:rPr lang="en" sz="800" u="sng">
                <a:solidFill>
                  <a:schemeClr val="lt1"/>
                </a:solidFill>
                <a:latin typeface="Source Sans Pro Light"/>
                <a:ea typeface="Source Sans Pro Light"/>
                <a:cs typeface="Source Sans Pro Light"/>
                <a:sym typeface="Source Sans Pro Light"/>
                <a:hlinkClick r:id="rId4">
                  <a:extLst>
                    <a:ext uri="{A12FA001-AC4F-418D-AE19-62706E023703}">
                      <ahyp:hlinkClr xmlns:ahyp="http://schemas.microsoft.com/office/drawing/2018/hyperlinkcolor" val="tx"/>
                    </a:ext>
                  </a:extLst>
                </a:hlinkClick>
              </a:rPr>
              <a:t>https://github.com/department-of-veterans-affairs/va.gov-team/blob/master/platform/design/va-product-journey-maps/Veteran%20Journey%20Map.pdf</a:t>
            </a:r>
            <a:r>
              <a:rPr lang="en" sz="800">
                <a:solidFill>
                  <a:schemeClr val="lt1"/>
                </a:solidFill>
                <a:latin typeface="Source Sans Pro Light"/>
                <a:ea typeface="Source Sans Pro Light"/>
                <a:cs typeface="Source Sans Pro Light"/>
                <a:sym typeface="Source Sans Pro Light"/>
              </a:rPr>
              <a:t> </a:t>
            </a:r>
            <a:endParaRPr sz="800">
              <a:solidFill>
                <a:schemeClr val="lt1"/>
              </a:solidFill>
              <a:latin typeface="Source Sans Pro Light"/>
              <a:ea typeface="Source Sans Pro Light"/>
              <a:cs typeface="Source Sans Pro Light"/>
              <a:sym typeface="Source Sans Pro Light"/>
            </a:endParaRPr>
          </a:p>
        </p:txBody>
      </p:sp>
      <p:sp>
        <p:nvSpPr>
          <p:cNvPr id="165" name="Google Shape;165;p29"/>
          <p:cNvSpPr/>
          <p:nvPr/>
        </p:nvSpPr>
        <p:spPr>
          <a:xfrm rot="2700000">
            <a:off x="3800255" y="2997499"/>
            <a:ext cx="110309" cy="110309"/>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4283400" y="2165400"/>
            <a:ext cx="1774500" cy="1774500"/>
          </a:xfrm>
          <a:prstGeom prst="ellipse">
            <a:avLst/>
          </a:prstGeom>
          <a:noFill/>
          <a:ln w="152400"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7" name="Google Shape;167;p29"/>
          <p:cNvSpPr/>
          <p:nvPr/>
        </p:nvSpPr>
        <p:spPr>
          <a:xfrm rot="-3347058">
            <a:off x="4376716" y="2303060"/>
            <a:ext cx="290231" cy="290231"/>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rot="-1823018">
            <a:off x="5785193" y="2508687"/>
            <a:ext cx="340459" cy="290188"/>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rot="-2700000">
            <a:off x="4512994" y="3654257"/>
            <a:ext cx="290197" cy="290197"/>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rot="4800061">
            <a:off x="4575530" y="2294644"/>
            <a:ext cx="110580" cy="11058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rot="-1193292">
            <a:off x="5779207" y="2548450"/>
            <a:ext cx="340402" cy="290012"/>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rot="6899910">
            <a:off x="5970738" y="2766296"/>
            <a:ext cx="112874" cy="106295"/>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rot="-4305137">
            <a:off x="4616629" y="3713767"/>
            <a:ext cx="290299" cy="290299"/>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rot="5400000">
            <a:off x="4500125" y="3642606"/>
            <a:ext cx="112800" cy="106200"/>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5216959" y="3785075"/>
            <a:ext cx="804600" cy="313500"/>
          </a:xfrm>
          <a:prstGeom prst="roundRect">
            <a:avLst>
              <a:gd name="adj" fmla="val 16667"/>
            </a:avLst>
          </a:prstGeom>
          <a:solidFill>
            <a:srgbClr val="00A6D2"/>
          </a:solidFill>
          <a:ln w="19050" cap="flat" cmpd="sng">
            <a:solidFill>
              <a:srgbClr val="046B99"/>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Putting down roots</a:t>
            </a:r>
            <a:endParaRPr sz="800">
              <a:solidFill>
                <a:srgbClr val="FFFFFF"/>
              </a:solidFill>
              <a:latin typeface="Source Sans Pro SemiBold"/>
              <a:ea typeface="Source Sans Pro SemiBold"/>
              <a:cs typeface="Source Sans Pro SemiBold"/>
              <a:sym typeface="Source Sans Pro SemiBold"/>
            </a:endParaRPr>
          </a:p>
        </p:txBody>
      </p:sp>
      <p:sp>
        <p:nvSpPr>
          <p:cNvPr id="176" name="Google Shape;176;p29"/>
          <p:cNvSpPr/>
          <p:nvPr/>
        </p:nvSpPr>
        <p:spPr>
          <a:xfrm>
            <a:off x="4025488" y="2894950"/>
            <a:ext cx="804600" cy="313500"/>
          </a:xfrm>
          <a:prstGeom prst="roundRect">
            <a:avLst>
              <a:gd name="adj" fmla="val 16667"/>
            </a:avLst>
          </a:prstGeom>
          <a:solidFill>
            <a:srgbClr val="00A6D2"/>
          </a:solidFill>
          <a:ln w="19050" cap="flat" cmpd="sng">
            <a:solidFill>
              <a:srgbClr val="046B99"/>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Taking care of myself</a:t>
            </a:r>
            <a:endParaRPr sz="800">
              <a:solidFill>
                <a:srgbClr val="FFFFFF"/>
              </a:solidFill>
              <a:latin typeface="Source Sans Pro SemiBold"/>
              <a:ea typeface="Source Sans Pro SemiBold"/>
              <a:cs typeface="Source Sans Pro SemiBold"/>
              <a:sym typeface="Source Sans Pro SemiBold"/>
            </a:endParaRPr>
          </a:p>
        </p:txBody>
      </p:sp>
      <p:sp>
        <p:nvSpPr>
          <p:cNvPr id="177" name="Google Shape;177;p29"/>
          <p:cNvSpPr/>
          <p:nvPr/>
        </p:nvSpPr>
        <p:spPr>
          <a:xfrm>
            <a:off x="4900374" y="2076275"/>
            <a:ext cx="804600" cy="313500"/>
          </a:xfrm>
          <a:prstGeom prst="roundRect">
            <a:avLst>
              <a:gd name="adj" fmla="val 16667"/>
            </a:avLst>
          </a:prstGeom>
          <a:solidFill>
            <a:srgbClr val="00A6D2"/>
          </a:solidFill>
          <a:ln w="19050" cap="flat" cmpd="sng">
            <a:solidFill>
              <a:srgbClr val="046B99"/>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Reinventing myself</a:t>
            </a:r>
            <a:endParaRPr sz="800">
              <a:solidFill>
                <a:srgbClr val="FFFFFF"/>
              </a:solidFill>
              <a:latin typeface="Source Sans Pro SemiBold"/>
              <a:ea typeface="Source Sans Pro SemiBold"/>
              <a:cs typeface="Source Sans Pro SemiBold"/>
              <a:sym typeface="Source Sans Pro SemiBold"/>
            </a:endParaRPr>
          </a:p>
        </p:txBody>
      </p:sp>
      <p:cxnSp>
        <p:nvCxnSpPr>
          <p:cNvPr id="178" name="Google Shape;178;p29"/>
          <p:cNvCxnSpPr/>
          <p:nvPr/>
        </p:nvCxnSpPr>
        <p:spPr>
          <a:xfrm>
            <a:off x="6196803" y="3050748"/>
            <a:ext cx="227700" cy="0"/>
          </a:xfrm>
          <a:prstGeom prst="straightConnector1">
            <a:avLst/>
          </a:prstGeom>
          <a:noFill/>
          <a:ln w="152400" cap="flat" cmpd="sng">
            <a:solidFill>
              <a:srgbClr val="D9D9D9"/>
            </a:solidFill>
            <a:prstDash val="solid"/>
            <a:round/>
            <a:headEnd type="none" w="med" len="med"/>
            <a:tailEnd type="none" w="med" len="med"/>
          </a:ln>
        </p:spPr>
      </p:cxnSp>
      <p:sp>
        <p:nvSpPr>
          <p:cNvPr id="179" name="Google Shape;179;p29"/>
          <p:cNvSpPr/>
          <p:nvPr/>
        </p:nvSpPr>
        <p:spPr>
          <a:xfrm rot="2700000">
            <a:off x="6373193" y="2996549"/>
            <a:ext cx="110309" cy="110309"/>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457200" y="4547977"/>
            <a:ext cx="1417800" cy="313500"/>
          </a:xfrm>
          <a:prstGeom prst="roundRect">
            <a:avLst>
              <a:gd name="adj" fmla="val 16667"/>
            </a:avLst>
          </a:prstGeom>
          <a:solidFill>
            <a:srgbClr val="0071BC"/>
          </a:solidFill>
          <a:ln w="19050" cap="flat" cmpd="sng">
            <a:solidFill>
              <a:srgbClr val="112E5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Serving and separation</a:t>
            </a:r>
            <a:endParaRPr sz="800">
              <a:solidFill>
                <a:srgbClr val="FFFFFF"/>
              </a:solidFill>
              <a:latin typeface="Source Sans Pro SemiBold"/>
              <a:ea typeface="Source Sans Pro SemiBold"/>
              <a:cs typeface="Source Sans Pro SemiBold"/>
              <a:sym typeface="Source Sans Pro SemiBold"/>
            </a:endParaRPr>
          </a:p>
        </p:txBody>
      </p:sp>
      <p:sp>
        <p:nvSpPr>
          <p:cNvPr id="181" name="Google Shape;181;p29"/>
          <p:cNvSpPr/>
          <p:nvPr/>
        </p:nvSpPr>
        <p:spPr>
          <a:xfrm>
            <a:off x="2201270" y="4547975"/>
            <a:ext cx="1417800" cy="313500"/>
          </a:xfrm>
          <a:prstGeom prst="roundRect">
            <a:avLst>
              <a:gd name="adj" fmla="val 16667"/>
            </a:avLst>
          </a:prstGeom>
          <a:solidFill>
            <a:srgbClr val="00A6D2"/>
          </a:solidFill>
          <a:ln w="19050" cap="flat" cmpd="sng">
            <a:solidFill>
              <a:srgbClr val="046B99"/>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Living civilian life</a:t>
            </a:r>
            <a:endParaRPr sz="800">
              <a:solidFill>
                <a:srgbClr val="FFFFFF"/>
              </a:solidFill>
              <a:latin typeface="Source Sans Pro SemiBold"/>
              <a:ea typeface="Source Sans Pro SemiBold"/>
              <a:cs typeface="Source Sans Pro SemiBold"/>
              <a:sym typeface="Source Sans Pro SemiBold"/>
            </a:endParaRPr>
          </a:p>
        </p:txBody>
      </p:sp>
      <p:sp>
        <p:nvSpPr>
          <p:cNvPr id="182" name="Google Shape;182;p29"/>
          <p:cNvSpPr/>
          <p:nvPr/>
        </p:nvSpPr>
        <p:spPr>
          <a:xfrm>
            <a:off x="3906618" y="4547977"/>
            <a:ext cx="1417800" cy="313500"/>
          </a:xfrm>
          <a:prstGeom prst="roundRect">
            <a:avLst>
              <a:gd name="adj" fmla="val 16667"/>
            </a:avLst>
          </a:prstGeom>
          <a:solidFill>
            <a:srgbClr val="E1F3F8"/>
          </a:solidFill>
          <a:ln w="19050" cap="flat" cmpd="sng">
            <a:solidFill>
              <a:srgbClr val="112E51"/>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r>
              <a:rPr lang="en" sz="800">
                <a:solidFill>
                  <a:srgbClr val="112E51"/>
                </a:solidFill>
                <a:latin typeface="Source Sans Pro SemiBold"/>
                <a:ea typeface="Source Sans Pro SemiBold"/>
                <a:cs typeface="Source Sans Pro SemiBold"/>
                <a:sym typeface="Source Sans Pro SemiBold"/>
              </a:rPr>
              <a:t>Retiring and aging</a:t>
            </a:r>
            <a:endParaRPr sz="800">
              <a:solidFill>
                <a:srgbClr val="112E51"/>
              </a:solidFill>
              <a:latin typeface="Source Sans Pro SemiBold"/>
              <a:ea typeface="Source Sans Pro SemiBold"/>
              <a:cs typeface="Source Sans Pro SemiBold"/>
              <a:sym typeface="Source Sans Pro SemiBold"/>
            </a:endParaRPr>
          </a:p>
        </p:txBody>
      </p:sp>
      <p:cxnSp>
        <p:nvCxnSpPr>
          <p:cNvPr id="183" name="Google Shape;183;p29"/>
          <p:cNvCxnSpPr>
            <a:stCxn id="184" idx="3"/>
            <a:endCxn id="177" idx="1"/>
          </p:cNvCxnSpPr>
          <p:nvPr/>
        </p:nvCxnSpPr>
        <p:spPr>
          <a:xfrm>
            <a:off x="3446100" y="1893923"/>
            <a:ext cx="1454274" cy="339102"/>
          </a:xfrm>
          <a:prstGeom prst="bentConnector3">
            <a:avLst>
              <a:gd name="adj1" fmla="val 50000"/>
            </a:avLst>
          </a:prstGeom>
          <a:noFill/>
          <a:ln w="38100" cap="flat" cmpd="sng">
            <a:solidFill>
              <a:schemeClr val="lt2"/>
            </a:solidFill>
            <a:prstDash val="solid"/>
            <a:round/>
            <a:headEnd type="none" w="med" len="med"/>
            <a:tailEnd type="none" w="med" len="med"/>
          </a:ln>
        </p:spPr>
      </p:cxnSp>
      <p:sp>
        <p:nvSpPr>
          <p:cNvPr id="184" name="Google Shape;184;p29"/>
          <p:cNvSpPr txBox="1"/>
          <p:nvPr/>
        </p:nvSpPr>
        <p:spPr>
          <a:xfrm>
            <a:off x="446100" y="1058325"/>
            <a:ext cx="3000000" cy="1671196"/>
          </a:xfrm>
          <a:prstGeom prst="rect">
            <a:avLst/>
          </a:prstGeom>
          <a:noFill/>
          <a:ln w="38100" cap="flat" cmpd="sng">
            <a:solidFill>
              <a:srgbClr val="666666"/>
            </a:solidFill>
            <a:prstDash val="solid"/>
            <a:round/>
            <a:headEnd type="none" w="sm" len="sm"/>
            <a:tailEnd type="none" w="sm" len="sm"/>
          </a:ln>
        </p:spPr>
        <p:txBody>
          <a:bodyPr spcFirstLastPara="1" wrap="square" lIns="91425" tIns="91425" rIns="91425" bIns="91425" anchor="t" anchorCtr="0">
            <a:spAutoFit/>
          </a:bodyPr>
          <a:lstStyle/>
          <a:p>
            <a:pPr marL="457200" lvl="0" indent="-304800" algn="l" rtl="0">
              <a:lnSpc>
                <a:spcPct val="115000"/>
              </a:lnSpc>
              <a:spcBef>
                <a:spcPts val="0"/>
              </a:spcBef>
              <a:spcAft>
                <a:spcPts val="0"/>
              </a:spcAft>
              <a:buSzPts val="1200"/>
              <a:buFont typeface="Source Sans Pro SemiBold"/>
              <a:buChar char="●"/>
            </a:pPr>
            <a:r>
              <a:rPr lang="en-US" sz="1200" dirty="0">
                <a:latin typeface="Source Sans Pro SemiBold"/>
                <a:ea typeface="Source Sans Pro SemiBold"/>
                <a:cs typeface="Source Sans Pro SemiBold"/>
                <a:sym typeface="Source Sans Pro SemiBold"/>
              </a:rPr>
              <a:t>Self-Service</a:t>
            </a:r>
            <a:endParaRPr sz="1200" dirty="0">
              <a:latin typeface="Source Sans Pro SemiBold"/>
              <a:ea typeface="Source Sans Pro SemiBold"/>
              <a:cs typeface="Source Sans Pro SemiBold"/>
              <a:sym typeface="Source Sans Pro SemiBold"/>
            </a:endParaRPr>
          </a:p>
          <a:p>
            <a:pPr marL="457200" lvl="0" indent="-304800" algn="l" rtl="0">
              <a:lnSpc>
                <a:spcPct val="115000"/>
              </a:lnSpc>
              <a:spcBef>
                <a:spcPts val="0"/>
              </a:spcBef>
              <a:spcAft>
                <a:spcPts val="0"/>
              </a:spcAft>
              <a:buSzPts val="1200"/>
              <a:buFont typeface="Source Sans Pro SemiBold"/>
              <a:buChar char="●"/>
            </a:pPr>
            <a:r>
              <a:rPr lang="en-US" sz="1200" dirty="0">
                <a:latin typeface="Source Sans Pro SemiBold"/>
                <a:ea typeface="Source Sans Pro SemiBold"/>
                <a:cs typeface="Source Sans Pro SemiBold"/>
                <a:sym typeface="Source Sans Pro SemiBold"/>
              </a:rPr>
              <a:t>Research benefits/healthcare</a:t>
            </a:r>
            <a:endParaRPr sz="1200" dirty="0">
              <a:latin typeface="Source Sans Pro SemiBold"/>
              <a:ea typeface="Source Sans Pro SemiBold"/>
              <a:cs typeface="Source Sans Pro SemiBold"/>
              <a:sym typeface="Source Sans Pro SemiBold"/>
            </a:endParaRPr>
          </a:p>
          <a:p>
            <a:pPr marL="457200" lvl="0" indent="-304800" algn="l" rtl="0">
              <a:lnSpc>
                <a:spcPct val="115000"/>
              </a:lnSpc>
              <a:spcBef>
                <a:spcPts val="0"/>
              </a:spcBef>
              <a:spcAft>
                <a:spcPts val="0"/>
              </a:spcAft>
              <a:buSzPts val="1200"/>
              <a:buFont typeface="Source Sans Pro Light"/>
              <a:buChar char="●"/>
            </a:pPr>
            <a:r>
              <a:rPr lang="en" sz="1200" dirty="0">
                <a:latin typeface="Source Sans Pro Light"/>
                <a:ea typeface="Source Sans Pro Light"/>
                <a:cs typeface="Source Sans Pro Light"/>
                <a:sym typeface="Source Sans Pro Light"/>
              </a:rPr>
              <a:t>Anonymous conversations </a:t>
            </a:r>
            <a:endParaRPr sz="1200" dirty="0">
              <a:latin typeface="Source Sans Pro Light"/>
              <a:ea typeface="Source Sans Pro Light"/>
              <a:cs typeface="Source Sans Pro Light"/>
              <a:sym typeface="Source Sans Pro Light"/>
            </a:endParaRPr>
          </a:p>
          <a:p>
            <a:pPr marL="457200" lvl="0" indent="-304800" algn="l" rtl="0">
              <a:lnSpc>
                <a:spcPct val="115000"/>
              </a:lnSpc>
              <a:spcBef>
                <a:spcPts val="0"/>
              </a:spcBef>
              <a:spcAft>
                <a:spcPts val="0"/>
              </a:spcAft>
              <a:buSzPts val="1200"/>
              <a:buFont typeface="Source Sans Pro Light"/>
              <a:buChar char="●"/>
            </a:pPr>
            <a:r>
              <a:rPr lang="en-US" sz="1200" dirty="0">
                <a:latin typeface="Source Sans Pro Light"/>
                <a:ea typeface="Source Sans Pro Light"/>
                <a:cs typeface="Source Sans Pro Light"/>
                <a:sym typeface="Source Sans Pro Light"/>
              </a:rPr>
              <a:t>Escalation to real person when ready</a:t>
            </a:r>
            <a:endParaRPr sz="1200" dirty="0">
              <a:latin typeface="Source Sans Pro Light"/>
              <a:ea typeface="Source Sans Pro Light"/>
              <a:cs typeface="Source Sans Pro Light"/>
              <a:sym typeface="Source Sans Pro Light"/>
            </a:endParaRPr>
          </a:p>
          <a:p>
            <a:pPr marL="457200" lvl="0" indent="-304800" algn="l" rtl="0">
              <a:lnSpc>
                <a:spcPct val="115000"/>
              </a:lnSpc>
              <a:spcBef>
                <a:spcPts val="0"/>
              </a:spcBef>
              <a:spcAft>
                <a:spcPts val="0"/>
              </a:spcAft>
              <a:buSzPts val="1200"/>
              <a:buFont typeface="Source Sans Pro Light"/>
              <a:buChar char="●"/>
            </a:pPr>
            <a:r>
              <a:rPr lang="en-US" sz="1200" dirty="0">
                <a:latin typeface="Source Sans Pro Light"/>
                <a:ea typeface="Source Sans Pro Light"/>
                <a:cs typeface="Source Sans Pro Light"/>
                <a:sym typeface="Source Sans Pro Light"/>
              </a:rPr>
              <a:t>Trust in secure authentication</a:t>
            </a:r>
            <a:endParaRPr sz="1200" dirty="0">
              <a:latin typeface="Source Sans Pro Light"/>
              <a:ea typeface="Source Sans Pro Light"/>
              <a:cs typeface="Source Sans Pro Light"/>
              <a:sym typeface="Source Sans Pro Light"/>
            </a:endParaRPr>
          </a:p>
          <a:p>
            <a:pPr marL="457200" lvl="0" indent="-304800" algn="l" rtl="0">
              <a:lnSpc>
                <a:spcPct val="115000"/>
              </a:lnSpc>
              <a:spcBef>
                <a:spcPts val="0"/>
              </a:spcBef>
              <a:spcAft>
                <a:spcPts val="0"/>
              </a:spcAft>
              <a:buSzPts val="1200"/>
              <a:buFont typeface="Source Sans Pro Light"/>
              <a:buChar char="●"/>
            </a:pPr>
            <a:r>
              <a:rPr lang="en" sz="1200" dirty="0">
                <a:latin typeface="Source Sans Pro Light"/>
                <a:ea typeface="Source Sans Pro Light"/>
                <a:cs typeface="Source Sans Pro Light"/>
                <a:sym typeface="Source Sans Pro Light"/>
              </a:rPr>
              <a:t>Bridge between </a:t>
            </a:r>
            <a:r>
              <a:rPr lang="en" sz="1200" dirty="0" err="1">
                <a:latin typeface="Source Sans Pro Light"/>
                <a:ea typeface="Source Sans Pro Light"/>
                <a:cs typeface="Source Sans Pro Light"/>
                <a:sym typeface="Source Sans Pro Light"/>
              </a:rPr>
              <a:t>MyVA</a:t>
            </a:r>
            <a:r>
              <a:rPr lang="en" sz="1200" dirty="0">
                <a:latin typeface="Source Sans Pro Light"/>
                <a:ea typeface="Source Sans Pro Light"/>
                <a:cs typeface="Source Sans Pro Light"/>
                <a:sym typeface="Source Sans Pro Light"/>
              </a:rPr>
              <a:t>/My Health </a:t>
            </a:r>
            <a:endParaRPr sz="1200" dirty="0">
              <a:latin typeface="Source Sans Pro Light"/>
              <a:ea typeface="Source Sans Pro Light"/>
              <a:cs typeface="Source Sans Pro Light"/>
              <a:sym typeface="Source Sans Pro Light"/>
            </a:endParaRPr>
          </a:p>
          <a:p>
            <a:pPr marL="457200" lvl="0" indent="-304800" algn="l" rtl="0">
              <a:lnSpc>
                <a:spcPct val="115000"/>
              </a:lnSpc>
              <a:spcBef>
                <a:spcPts val="0"/>
              </a:spcBef>
              <a:spcAft>
                <a:spcPts val="0"/>
              </a:spcAft>
              <a:buSzPts val="1200"/>
              <a:buFont typeface="Source Sans Pro Light"/>
              <a:buChar char="●"/>
            </a:pPr>
            <a:r>
              <a:rPr lang="en" sz="1200" dirty="0">
                <a:latin typeface="Source Sans Pro Light"/>
                <a:ea typeface="Source Sans Pro Light"/>
                <a:cs typeface="Source Sans Pro Light"/>
                <a:sym typeface="Source Sans Pro Light"/>
              </a:rPr>
              <a:t>Better UX for accessibility</a:t>
            </a:r>
            <a:endParaRPr sz="1200" dirty="0">
              <a:latin typeface="Source Sans Pro Light"/>
              <a:ea typeface="Source Sans Pro Light"/>
              <a:cs typeface="Source Sans Pro Light"/>
              <a:sym typeface="Source Sans Pro Light"/>
            </a:endParaRPr>
          </a:p>
        </p:txBody>
      </p:sp>
      <p:cxnSp>
        <p:nvCxnSpPr>
          <p:cNvPr id="185" name="Google Shape;185;p29"/>
          <p:cNvCxnSpPr>
            <a:stCxn id="184" idx="3"/>
            <a:endCxn id="176" idx="0"/>
          </p:cNvCxnSpPr>
          <p:nvPr/>
        </p:nvCxnSpPr>
        <p:spPr>
          <a:xfrm>
            <a:off x="3446100" y="1893923"/>
            <a:ext cx="981688" cy="1001027"/>
          </a:xfrm>
          <a:prstGeom prst="bentConnector2">
            <a:avLst/>
          </a:prstGeom>
          <a:noFill/>
          <a:ln w="38100" cap="flat" cmpd="sng">
            <a:solidFill>
              <a:schemeClr val="lt2"/>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0"/>
          <p:cNvSpPr txBox="1">
            <a:spLocks noGrp="1"/>
          </p:cNvSpPr>
          <p:nvPr>
            <p:ph type="title"/>
          </p:nvPr>
        </p:nvSpPr>
        <p:spPr>
          <a:xfrm>
            <a:off x="457194" y="228600"/>
            <a:ext cx="7543800" cy="629700"/>
          </a:xfrm>
          <a:prstGeom prst="rect">
            <a:avLst/>
          </a:prstGeom>
          <a:noFill/>
          <a:ln>
            <a:noFill/>
          </a:ln>
        </p:spPr>
        <p:txBody>
          <a:bodyPr spcFirstLastPara="1" wrap="square" lIns="34275" tIns="34275" rIns="34275" bIns="34275" anchor="t" anchorCtr="0">
            <a:noAutofit/>
          </a:bodyPr>
          <a:lstStyle/>
          <a:p>
            <a:pPr marL="0" lvl="0" indent="0" algn="l" rtl="0">
              <a:lnSpc>
                <a:spcPct val="100000"/>
              </a:lnSpc>
              <a:spcBef>
                <a:spcPts val="0"/>
              </a:spcBef>
              <a:spcAft>
                <a:spcPts val="0"/>
              </a:spcAft>
              <a:buClr>
                <a:schemeClr val="accent1"/>
              </a:buClr>
              <a:buSzPts val="2800"/>
              <a:buFont typeface="Bitter"/>
              <a:buNone/>
            </a:pPr>
            <a:r>
              <a:rPr lang="en" sz="2400" b="1"/>
              <a:t>OCTO-DE goals that this research supports</a:t>
            </a:r>
            <a:endParaRPr sz="2400" b="1"/>
          </a:p>
        </p:txBody>
      </p:sp>
      <p:sp>
        <p:nvSpPr>
          <p:cNvPr id="191" name="Google Shape;191;p30"/>
          <p:cNvSpPr txBox="1">
            <a:spLocks noGrp="1"/>
          </p:cNvSpPr>
          <p:nvPr>
            <p:ph type="title"/>
          </p:nvPr>
        </p:nvSpPr>
        <p:spPr>
          <a:xfrm>
            <a:off x="457200" y="605326"/>
            <a:ext cx="8310000" cy="252900"/>
          </a:xfrm>
          <a:prstGeom prst="rect">
            <a:avLst/>
          </a:prstGeom>
          <a:noFill/>
          <a:ln>
            <a:noFill/>
          </a:ln>
        </p:spPr>
        <p:txBody>
          <a:bodyPr spcFirstLastPara="1" wrap="square" lIns="34275" tIns="34275" rIns="34275" bIns="34275" anchor="t" anchorCtr="0">
            <a:noAutofit/>
          </a:bodyPr>
          <a:lstStyle/>
          <a:p>
            <a:pPr marL="0" lvl="0" indent="0" algn="l" rtl="0">
              <a:spcBef>
                <a:spcPts val="0"/>
              </a:spcBef>
              <a:spcAft>
                <a:spcPts val="0"/>
              </a:spcAft>
              <a:buClr>
                <a:schemeClr val="dk1"/>
              </a:buClr>
              <a:buSzPts val="2800"/>
              <a:buFont typeface="Bitter"/>
              <a:buNone/>
            </a:pPr>
            <a:r>
              <a:rPr lang="en" sz="1200" dirty="0">
                <a:solidFill>
                  <a:schemeClr val="dk1"/>
                </a:solidFill>
                <a:latin typeface="Source Sans Pro Light"/>
                <a:ea typeface="Source Sans Pro Light"/>
                <a:cs typeface="Source Sans Pro Light"/>
                <a:sym typeface="Source Sans Pro Light"/>
              </a:rPr>
              <a:t>Virtual Agent Chatbot| Dec 2021</a:t>
            </a:r>
            <a:endParaRPr sz="1200" dirty="0">
              <a:solidFill>
                <a:schemeClr val="dk1"/>
              </a:solidFill>
              <a:latin typeface="Source Sans Pro Light"/>
              <a:ea typeface="Source Sans Pro Light"/>
              <a:cs typeface="Source Sans Pro Light"/>
              <a:sym typeface="Source Sans Pro Light"/>
            </a:endParaRPr>
          </a:p>
          <a:p>
            <a:pPr marL="0" lvl="0" indent="0" algn="l" rtl="0">
              <a:spcBef>
                <a:spcPts val="0"/>
              </a:spcBef>
              <a:spcAft>
                <a:spcPts val="0"/>
              </a:spcAft>
              <a:buNone/>
            </a:pPr>
            <a:endParaRPr sz="1200" dirty="0">
              <a:solidFill>
                <a:schemeClr val="dk1"/>
              </a:solidFill>
              <a:latin typeface="Source Sans Pro Light"/>
              <a:ea typeface="Source Sans Pro Light"/>
              <a:cs typeface="Source Sans Pro Light"/>
              <a:sym typeface="Source Sans Pro Light"/>
            </a:endParaRPr>
          </a:p>
          <a:p>
            <a:pPr marL="0" lvl="0" indent="0" algn="l" rtl="0">
              <a:spcBef>
                <a:spcPts val="0"/>
              </a:spcBef>
              <a:spcAft>
                <a:spcPts val="0"/>
              </a:spcAft>
              <a:buClr>
                <a:schemeClr val="dk1"/>
              </a:buClr>
              <a:buSzPts val="2800"/>
              <a:buFont typeface="Bitter"/>
              <a:buNone/>
            </a:pPr>
            <a:endParaRPr sz="1200" dirty="0">
              <a:solidFill>
                <a:schemeClr val="dk1"/>
              </a:solidFill>
              <a:latin typeface="Source Sans Pro Light"/>
              <a:ea typeface="Source Sans Pro Light"/>
              <a:cs typeface="Source Sans Pro Light"/>
              <a:sym typeface="Source Sans Pro Light"/>
            </a:endParaRPr>
          </a:p>
        </p:txBody>
      </p:sp>
      <p:sp>
        <p:nvSpPr>
          <p:cNvPr id="192" name="Google Shape;192;p30"/>
          <p:cNvSpPr/>
          <p:nvPr/>
        </p:nvSpPr>
        <p:spPr>
          <a:xfrm>
            <a:off x="457200" y="1001276"/>
            <a:ext cx="949200" cy="1199100"/>
          </a:xfrm>
          <a:prstGeom prst="roundRect">
            <a:avLst>
              <a:gd name="adj" fmla="val 16667"/>
            </a:avLst>
          </a:prstGeom>
          <a:solidFill>
            <a:schemeClr val="dk1"/>
          </a:solidFill>
          <a:ln w="19050" cap="flat" cmpd="sng">
            <a:solidFill>
              <a:schemeClr val="lt1"/>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rgbClr val="FFFFFF"/>
                </a:solidFill>
                <a:latin typeface="Source Sans Pro SemiBold"/>
                <a:ea typeface="Source Sans Pro SemiBold"/>
                <a:cs typeface="Source Sans Pro SemiBold"/>
                <a:sym typeface="Source Sans Pro SemiBold"/>
              </a:rPr>
              <a:t>Veterans and their families can apply for all benefits online</a:t>
            </a:r>
            <a:endParaRPr sz="800" dirty="0">
              <a:solidFill>
                <a:srgbClr val="FFFFFF"/>
              </a:solidFill>
              <a:latin typeface="Source Sans Pro SemiBold"/>
              <a:ea typeface="Source Sans Pro SemiBold"/>
              <a:cs typeface="Source Sans Pro SemiBold"/>
              <a:sym typeface="Source Sans Pro SemiBold"/>
            </a:endParaRPr>
          </a:p>
        </p:txBody>
      </p:sp>
      <p:sp>
        <p:nvSpPr>
          <p:cNvPr id="193" name="Google Shape;193;p30"/>
          <p:cNvSpPr/>
          <p:nvPr/>
        </p:nvSpPr>
        <p:spPr>
          <a:xfrm>
            <a:off x="2560200" y="3650375"/>
            <a:ext cx="949200" cy="1067100"/>
          </a:xfrm>
          <a:prstGeom prst="roundRect">
            <a:avLst>
              <a:gd name="adj" fmla="val 16667"/>
            </a:avLst>
          </a:prstGeom>
          <a:solidFill>
            <a:srgbClr val="CCCCCC"/>
          </a:solidFill>
          <a:ln w="19050" cap="flat" cmpd="sng">
            <a:solidFill>
              <a:schemeClr val="tx2">
                <a:lumMod val="60000"/>
                <a:lumOff val="40000"/>
              </a:schemeClr>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50000"/>
                  </a:schemeClr>
                </a:solidFill>
                <a:latin typeface="Source Sans Pro SemiBold"/>
                <a:ea typeface="Source Sans Pro SemiBold"/>
                <a:cs typeface="Source Sans Pro SemiBold"/>
                <a:sym typeface="Source Sans Pro SemiBold"/>
              </a:rPr>
              <a:t>Time to successful complete and submit online transactions</a:t>
            </a:r>
            <a:endParaRPr sz="800" dirty="0">
              <a:solidFill>
                <a:schemeClr val="bg2">
                  <a:lumMod val="50000"/>
                </a:schemeClr>
              </a:solidFill>
              <a:latin typeface="Source Sans Pro SemiBold"/>
              <a:ea typeface="Source Sans Pro SemiBold"/>
              <a:cs typeface="Source Sans Pro SemiBold"/>
              <a:sym typeface="Source Sans Pro SemiBold"/>
            </a:endParaRPr>
          </a:p>
        </p:txBody>
      </p:sp>
      <p:sp>
        <p:nvSpPr>
          <p:cNvPr id="194" name="Google Shape;194;p30"/>
          <p:cNvSpPr/>
          <p:nvPr/>
        </p:nvSpPr>
        <p:spPr>
          <a:xfrm>
            <a:off x="1508675" y="2391825"/>
            <a:ext cx="949200" cy="1067100"/>
          </a:xfrm>
          <a:prstGeom prst="roundRect">
            <a:avLst>
              <a:gd name="adj" fmla="val 16667"/>
            </a:avLst>
          </a:prstGeom>
          <a:solidFill>
            <a:srgbClr val="CCCCCC"/>
          </a:solidFill>
          <a:ln w="19050" cap="flat" cmpd="sng">
            <a:solidFill>
              <a:schemeClr val="tx2">
                <a:lumMod val="60000"/>
                <a:lumOff val="40000"/>
              </a:schemeClr>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tx2"/>
                </a:solidFill>
                <a:latin typeface="Source Sans Pro SemiBold"/>
                <a:ea typeface="Source Sans Pro SemiBold"/>
                <a:cs typeface="Source Sans Pro SemiBold"/>
                <a:sym typeface="Source Sans Pro SemiBold"/>
              </a:rPr>
              <a:t>Completion rate of online transactions</a:t>
            </a:r>
            <a:endParaRPr sz="800" dirty="0">
              <a:solidFill>
                <a:schemeClr val="tx2"/>
              </a:solidFill>
              <a:latin typeface="Source Sans Pro SemiBold"/>
              <a:ea typeface="Source Sans Pro SemiBold"/>
              <a:cs typeface="Source Sans Pro SemiBold"/>
              <a:sym typeface="Source Sans Pro SemiBold"/>
            </a:endParaRPr>
          </a:p>
        </p:txBody>
      </p:sp>
      <p:pic>
        <p:nvPicPr>
          <p:cNvPr id="195" name="Google Shape;195;p30"/>
          <p:cNvPicPr preferRelativeResize="0"/>
          <p:nvPr/>
        </p:nvPicPr>
        <p:blipFill>
          <a:blip r:embed="rId3">
            <a:alphaModFix/>
          </a:blip>
          <a:stretch>
            <a:fillRect/>
          </a:stretch>
        </p:blipFill>
        <p:spPr>
          <a:xfrm>
            <a:off x="6767312" y="4461098"/>
            <a:ext cx="1919475" cy="487261"/>
          </a:xfrm>
          <a:prstGeom prst="rect">
            <a:avLst/>
          </a:prstGeom>
          <a:noFill/>
          <a:ln>
            <a:noFill/>
          </a:ln>
        </p:spPr>
      </p:pic>
      <p:sp>
        <p:nvSpPr>
          <p:cNvPr id="196" name="Google Shape;196;p30"/>
          <p:cNvSpPr txBox="1"/>
          <p:nvPr/>
        </p:nvSpPr>
        <p:spPr>
          <a:xfrm>
            <a:off x="-3390900" y="4948350"/>
            <a:ext cx="3000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97" name="Google Shape;197;p30"/>
          <p:cNvSpPr/>
          <p:nvPr/>
        </p:nvSpPr>
        <p:spPr>
          <a:xfrm>
            <a:off x="1508750" y="1001276"/>
            <a:ext cx="949200" cy="1199100"/>
          </a:xfrm>
          <a:prstGeom prst="roundRect">
            <a:avLst>
              <a:gd name="adj" fmla="val 16667"/>
            </a:avLst>
          </a:prstGeom>
          <a:solidFill>
            <a:schemeClr val="accent1"/>
          </a:solidFill>
          <a:ln w="19050"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20000"/>
                    <a:lumOff val="80000"/>
                  </a:schemeClr>
                </a:solidFill>
                <a:latin typeface="Source Sans Pro SemiBold"/>
                <a:ea typeface="Source Sans Pro SemiBold"/>
                <a:cs typeface="Source Sans Pro SemiBold"/>
                <a:sym typeface="Source Sans Pro SemiBold"/>
              </a:rPr>
              <a:t>Veterans and their families can find a single, authoritative source of information</a:t>
            </a:r>
            <a:endParaRPr sz="800" dirty="0">
              <a:solidFill>
                <a:schemeClr val="bg2">
                  <a:lumMod val="20000"/>
                  <a:lumOff val="80000"/>
                </a:schemeClr>
              </a:solidFill>
              <a:latin typeface="Source Sans Pro SemiBold"/>
              <a:ea typeface="Source Sans Pro SemiBold"/>
              <a:cs typeface="Source Sans Pro SemiBold"/>
              <a:sym typeface="Source Sans Pro SemiBold"/>
            </a:endParaRPr>
          </a:p>
        </p:txBody>
      </p:sp>
      <p:sp>
        <p:nvSpPr>
          <p:cNvPr id="198" name="Google Shape;198;p30"/>
          <p:cNvSpPr/>
          <p:nvPr/>
        </p:nvSpPr>
        <p:spPr>
          <a:xfrm>
            <a:off x="2560300" y="1001276"/>
            <a:ext cx="949200" cy="1199100"/>
          </a:xfrm>
          <a:prstGeom prst="roundRect">
            <a:avLst>
              <a:gd name="adj" fmla="val 16667"/>
            </a:avLst>
          </a:prstGeom>
          <a:solidFill>
            <a:schemeClr val="accent1"/>
          </a:solidFill>
          <a:ln w="19050"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20000"/>
                    <a:lumOff val="80000"/>
                  </a:schemeClr>
                </a:solidFill>
                <a:latin typeface="Source Sans Pro SemiBold"/>
                <a:ea typeface="Source Sans Pro SemiBold"/>
                <a:cs typeface="Source Sans Pro SemiBold"/>
                <a:sym typeface="Source Sans Pro SemiBold"/>
              </a:rPr>
              <a:t>Veterans and their families trust the security, accuracy, and relevancy of </a:t>
            </a:r>
            <a:r>
              <a:rPr lang="en" sz="800" dirty="0" err="1">
                <a:solidFill>
                  <a:schemeClr val="bg2">
                    <a:lumMod val="20000"/>
                    <a:lumOff val="80000"/>
                  </a:schemeClr>
                </a:solidFill>
                <a:latin typeface="Source Sans Pro SemiBold"/>
                <a:ea typeface="Source Sans Pro SemiBold"/>
                <a:cs typeface="Source Sans Pro SemiBold"/>
                <a:sym typeface="Source Sans Pro SemiBold"/>
              </a:rPr>
              <a:t>VA.gov</a:t>
            </a:r>
            <a:endParaRPr sz="800" dirty="0">
              <a:solidFill>
                <a:schemeClr val="bg2">
                  <a:lumMod val="20000"/>
                  <a:lumOff val="80000"/>
                </a:schemeClr>
              </a:solidFill>
              <a:latin typeface="Source Sans Pro SemiBold"/>
              <a:ea typeface="Source Sans Pro SemiBold"/>
              <a:cs typeface="Source Sans Pro SemiBold"/>
              <a:sym typeface="Source Sans Pro SemiBold"/>
            </a:endParaRPr>
          </a:p>
        </p:txBody>
      </p:sp>
      <p:sp>
        <p:nvSpPr>
          <p:cNvPr id="199" name="Google Shape;199;p30"/>
          <p:cNvSpPr/>
          <p:nvPr/>
        </p:nvSpPr>
        <p:spPr>
          <a:xfrm>
            <a:off x="3611875" y="1001276"/>
            <a:ext cx="949200" cy="1199100"/>
          </a:xfrm>
          <a:prstGeom prst="roundRect">
            <a:avLst>
              <a:gd name="adj" fmla="val 16667"/>
            </a:avLst>
          </a:prstGeom>
          <a:solidFill>
            <a:srgbClr val="CCCCCC"/>
          </a:solidFill>
          <a:ln w="19050" cap="flat" cmpd="sng">
            <a:solidFill>
              <a:srgbClr val="999999"/>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a:solidFill>
                  <a:srgbClr val="666666"/>
                </a:solidFill>
                <a:latin typeface="Source Sans Pro SemiBold"/>
                <a:ea typeface="Source Sans Pro SemiBold"/>
                <a:cs typeface="Source Sans Pro SemiBold"/>
                <a:sym typeface="Source Sans Pro SemiBold"/>
              </a:rPr>
              <a:t>Veterans can manage their health services online</a:t>
            </a:r>
            <a:endParaRPr sz="800">
              <a:solidFill>
                <a:srgbClr val="666666"/>
              </a:solidFill>
              <a:latin typeface="Source Sans Pro SemiBold"/>
              <a:ea typeface="Source Sans Pro SemiBold"/>
              <a:cs typeface="Source Sans Pro SemiBold"/>
              <a:sym typeface="Source Sans Pro SemiBold"/>
            </a:endParaRPr>
          </a:p>
        </p:txBody>
      </p:sp>
      <p:sp>
        <p:nvSpPr>
          <p:cNvPr id="200" name="Google Shape;200;p30"/>
          <p:cNvSpPr/>
          <p:nvPr/>
        </p:nvSpPr>
        <p:spPr>
          <a:xfrm>
            <a:off x="4663425" y="1001276"/>
            <a:ext cx="949200" cy="1199100"/>
          </a:xfrm>
          <a:prstGeom prst="roundRect">
            <a:avLst>
              <a:gd name="adj" fmla="val 16667"/>
            </a:avLst>
          </a:prstGeom>
          <a:solidFill>
            <a:schemeClr val="accent1"/>
          </a:solidFill>
          <a:ln w="19050"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20000"/>
                    <a:lumOff val="80000"/>
                  </a:schemeClr>
                </a:solidFill>
                <a:latin typeface="Source Sans Pro SemiBold"/>
                <a:ea typeface="Source Sans Pro SemiBold"/>
                <a:cs typeface="Source Sans Pro SemiBold"/>
                <a:sym typeface="Source Sans Pro SemiBold"/>
              </a:rPr>
              <a:t>VFS teams can build and deploy high-quality products for Veterans on the Platform </a:t>
            </a:r>
            <a:endParaRPr sz="800" dirty="0">
              <a:solidFill>
                <a:schemeClr val="bg2">
                  <a:lumMod val="20000"/>
                  <a:lumOff val="80000"/>
                </a:schemeClr>
              </a:solidFill>
              <a:latin typeface="Source Sans Pro SemiBold"/>
              <a:ea typeface="Source Sans Pro SemiBold"/>
              <a:cs typeface="Source Sans Pro SemiBold"/>
              <a:sym typeface="Source Sans Pro SemiBold"/>
            </a:endParaRPr>
          </a:p>
        </p:txBody>
      </p:sp>
      <p:sp>
        <p:nvSpPr>
          <p:cNvPr id="201" name="Google Shape;201;p30"/>
          <p:cNvSpPr/>
          <p:nvPr/>
        </p:nvSpPr>
        <p:spPr>
          <a:xfrm>
            <a:off x="5714975" y="1001276"/>
            <a:ext cx="949200" cy="1199100"/>
          </a:xfrm>
          <a:prstGeom prst="roundRect">
            <a:avLst>
              <a:gd name="adj" fmla="val 16667"/>
            </a:avLst>
          </a:prstGeom>
          <a:solidFill>
            <a:schemeClr val="dk1"/>
          </a:solidFill>
          <a:ln w="19050" cap="flat" cmpd="sng">
            <a:solidFill>
              <a:schemeClr val="lt1"/>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Logged-in users have a personalized experience, with relevant and time-saving features</a:t>
            </a:r>
            <a:endParaRPr sz="800">
              <a:solidFill>
                <a:srgbClr val="FFFFFF"/>
              </a:solidFill>
              <a:latin typeface="Source Sans Pro SemiBold"/>
              <a:ea typeface="Source Sans Pro SemiBold"/>
              <a:cs typeface="Source Sans Pro SemiBold"/>
              <a:sym typeface="Source Sans Pro SemiBold"/>
            </a:endParaRPr>
          </a:p>
        </p:txBody>
      </p:sp>
      <p:sp>
        <p:nvSpPr>
          <p:cNvPr id="202" name="Google Shape;202;p30"/>
          <p:cNvSpPr/>
          <p:nvPr/>
        </p:nvSpPr>
        <p:spPr>
          <a:xfrm>
            <a:off x="6766525" y="1001276"/>
            <a:ext cx="949200" cy="1199100"/>
          </a:xfrm>
          <a:prstGeom prst="roundRect">
            <a:avLst>
              <a:gd name="adj" fmla="val 16667"/>
            </a:avLst>
          </a:prstGeom>
          <a:solidFill>
            <a:srgbClr val="CCCCCC"/>
          </a:solidFill>
          <a:ln w="19050" cap="flat" cmpd="sng">
            <a:solidFill>
              <a:srgbClr val="999999"/>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a:solidFill>
                  <a:srgbClr val="666666"/>
                </a:solidFill>
                <a:latin typeface="Source Sans Pro SemiBold"/>
                <a:ea typeface="Source Sans Pro SemiBold"/>
                <a:cs typeface="Source Sans Pro SemiBold"/>
                <a:sym typeface="Source Sans Pro SemiBold"/>
              </a:rPr>
              <a:t>Logged-in users can update their personal information easily and instantly</a:t>
            </a:r>
            <a:endParaRPr sz="800">
              <a:solidFill>
                <a:srgbClr val="666666"/>
              </a:solidFill>
              <a:latin typeface="Source Sans Pro SemiBold"/>
              <a:ea typeface="Source Sans Pro SemiBold"/>
              <a:cs typeface="Source Sans Pro SemiBold"/>
              <a:sym typeface="Source Sans Pro SemiBold"/>
            </a:endParaRPr>
          </a:p>
        </p:txBody>
      </p:sp>
      <p:sp>
        <p:nvSpPr>
          <p:cNvPr id="203" name="Google Shape;203;p30"/>
          <p:cNvSpPr/>
          <p:nvPr/>
        </p:nvSpPr>
        <p:spPr>
          <a:xfrm>
            <a:off x="3611800" y="3650375"/>
            <a:ext cx="949200" cy="1067100"/>
          </a:xfrm>
          <a:prstGeom prst="roundRect">
            <a:avLst>
              <a:gd name="adj" fmla="val 16667"/>
            </a:avLst>
          </a:prstGeom>
          <a:solidFill>
            <a:srgbClr val="CCCCCC"/>
          </a:solidFill>
          <a:ln w="19050" cap="flat" cmpd="sng">
            <a:solidFill>
              <a:srgbClr val="999999"/>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rgbClr val="666666"/>
                </a:solidFill>
                <a:latin typeface="Source Sans Pro SemiBold"/>
                <a:ea typeface="Source Sans Pro SemiBold"/>
                <a:cs typeface="Source Sans Pro SemiBold"/>
                <a:sym typeface="Source Sans Pro SemiBold"/>
              </a:rPr>
              <a:t>Time to process online applications (vs. paper)</a:t>
            </a:r>
            <a:endParaRPr sz="800" dirty="0">
              <a:solidFill>
                <a:srgbClr val="666666"/>
              </a:solidFill>
              <a:latin typeface="Source Sans Pro SemiBold"/>
              <a:ea typeface="Source Sans Pro SemiBold"/>
              <a:cs typeface="Source Sans Pro SemiBold"/>
              <a:sym typeface="Source Sans Pro SemiBold"/>
            </a:endParaRPr>
          </a:p>
        </p:txBody>
      </p:sp>
      <p:sp>
        <p:nvSpPr>
          <p:cNvPr id="204" name="Google Shape;204;p30"/>
          <p:cNvSpPr/>
          <p:nvPr/>
        </p:nvSpPr>
        <p:spPr>
          <a:xfrm>
            <a:off x="2560245" y="2391825"/>
            <a:ext cx="949200" cy="1067100"/>
          </a:xfrm>
          <a:prstGeom prst="roundRect">
            <a:avLst>
              <a:gd name="adj" fmla="val 16667"/>
            </a:avLst>
          </a:prstGeom>
          <a:solidFill>
            <a:srgbClr val="CCCCCC"/>
          </a:solidFill>
          <a:ln w="19050" cap="flat" cmpd="sng">
            <a:solidFill>
              <a:schemeClr val="tx2">
                <a:lumMod val="60000"/>
                <a:lumOff val="40000"/>
              </a:schemeClr>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50000"/>
                  </a:schemeClr>
                </a:solidFill>
                <a:latin typeface="Source Sans Pro SemiBold"/>
                <a:ea typeface="Source Sans Pro SemiBold"/>
                <a:cs typeface="Source Sans Pro SemiBold"/>
                <a:sym typeface="Source Sans Pro SemiBold"/>
              </a:rPr>
              <a:t>Percent of applications submitted online (vs. paper)</a:t>
            </a:r>
            <a:endParaRPr sz="800" dirty="0">
              <a:solidFill>
                <a:schemeClr val="bg2">
                  <a:lumMod val="50000"/>
                </a:schemeClr>
              </a:solidFill>
              <a:latin typeface="Source Sans Pro SemiBold"/>
              <a:ea typeface="Source Sans Pro SemiBold"/>
              <a:cs typeface="Source Sans Pro SemiBold"/>
              <a:sym typeface="Source Sans Pro SemiBold"/>
            </a:endParaRPr>
          </a:p>
        </p:txBody>
      </p:sp>
      <p:sp>
        <p:nvSpPr>
          <p:cNvPr id="205" name="Google Shape;205;p30"/>
          <p:cNvSpPr/>
          <p:nvPr/>
        </p:nvSpPr>
        <p:spPr>
          <a:xfrm>
            <a:off x="4663400" y="3650375"/>
            <a:ext cx="949200" cy="1067100"/>
          </a:xfrm>
          <a:prstGeom prst="roundRect">
            <a:avLst>
              <a:gd name="adj" fmla="val 16667"/>
            </a:avLst>
          </a:prstGeom>
          <a:solidFill>
            <a:schemeClr val="tx1"/>
          </a:solidFill>
          <a:ln w="19050" cap="flat" cmpd="sng">
            <a:solidFill>
              <a:schemeClr val="bg1"/>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20000"/>
                    <a:lumOff val="80000"/>
                  </a:schemeClr>
                </a:solidFill>
                <a:latin typeface="Source Sans Pro SemiBold"/>
                <a:ea typeface="Source Sans Pro SemiBold"/>
                <a:cs typeface="Source Sans Pro SemiBold"/>
                <a:sym typeface="Source Sans Pro SemiBold"/>
              </a:rPr>
              <a:t>Call center volume, wait time, and time to resolution</a:t>
            </a:r>
            <a:endParaRPr sz="800" dirty="0">
              <a:solidFill>
                <a:schemeClr val="bg2">
                  <a:lumMod val="20000"/>
                  <a:lumOff val="80000"/>
                </a:schemeClr>
              </a:solidFill>
              <a:latin typeface="Source Sans Pro SemiBold"/>
              <a:ea typeface="Source Sans Pro SemiBold"/>
              <a:cs typeface="Source Sans Pro SemiBold"/>
              <a:sym typeface="Source Sans Pro SemiBold"/>
            </a:endParaRPr>
          </a:p>
        </p:txBody>
      </p:sp>
      <p:sp>
        <p:nvSpPr>
          <p:cNvPr id="206" name="Google Shape;206;p30"/>
          <p:cNvSpPr/>
          <p:nvPr/>
        </p:nvSpPr>
        <p:spPr>
          <a:xfrm>
            <a:off x="3611816" y="2391825"/>
            <a:ext cx="949200" cy="1067100"/>
          </a:xfrm>
          <a:prstGeom prst="roundRect">
            <a:avLst>
              <a:gd name="adj" fmla="val 16667"/>
            </a:avLst>
          </a:prstGeom>
          <a:solidFill>
            <a:srgbClr val="CCCCCC"/>
          </a:solidFill>
          <a:ln w="19050" cap="flat" cmpd="sng">
            <a:solidFill>
              <a:srgbClr val="999999"/>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rgbClr val="666666"/>
                </a:solidFill>
                <a:latin typeface="Source Sans Pro SemiBold"/>
                <a:ea typeface="Source Sans Pro SemiBold"/>
                <a:cs typeface="Source Sans Pro SemiBold"/>
                <a:sym typeface="Source Sans Pro SemiBold"/>
              </a:rPr>
              <a:t>Veteran satisfaction with </a:t>
            </a:r>
            <a:r>
              <a:rPr lang="en" sz="800" dirty="0" err="1">
                <a:solidFill>
                  <a:srgbClr val="666666"/>
                </a:solidFill>
                <a:latin typeface="Source Sans Pro SemiBold"/>
                <a:ea typeface="Source Sans Pro SemiBold"/>
                <a:cs typeface="Source Sans Pro SemiBold"/>
                <a:sym typeface="Source Sans Pro SemiBold"/>
              </a:rPr>
              <a:t>VA.gov</a:t>
            </a:r>
            <a:endParaRPr sz="800" dirty="0">
              <a:solidFill>
                <a:srgbClr val="666666"/>
              </a:solidFill>
              <a:latin typeface="Source Sans Pro SemiBold"/>
              <a:ea typeface="Source Sans Pro SemiBold"/>
              <a:cs typeface="Source Sans Pro SemiBold"/>
              <a:sym typeface="Source Sans Pro SemiBold"/>
            </a:endParaRPr>
          </a:p>
          <a:p>
            <a:pPr marL="0" lvl="0" indent="0" algn="l" rtl="0">
              <a:spcBef>
                <a:spcPts val="0"/>
              </a:spcBef>
              <a:spcAft>
                <a:spcPts val="0"/>
              </a:spcAft>
              <a:buNone/>
            </a:pPr>
            <a:r>
              <a:rPr lang="en" sz="800" dirty="0">
                <a:solidFill>
                  <a:srgbClr val="666666"/>
                </a:solidFill>
                <a:latin typeface="Source Sans Pro SemiBold"/>
                <a:ea typeface="Source Sans Pro SemiBold"/>
                <a:cs typeface="Source Sans Pro SemiBold"/>
                <a:sym typeface="Source Sans Pro SemiBold"/>
              </a:rPr>
              <a:t>Benefit use and enrollment, across all business lines</a:t>
            </a:r>
            <a:endParaRPr sz="800" dirty="0">
              <a:solidFill>
                <a:srgbClr val="666666"/>
              </a:solidFill>
              <a:latin typeface="Source Sans Pro SemiBold"/>
              <a:ea typeface="Source Sans Pro SemiBold"/>
              <a:cs typeface="Source Sans Pro SemiBold"/>
              <a:sym typeface="Source Sans Pro SemiBold"/>
            </a:endParaRPr>
          </a:p>
        </p:txBody>
      </p:sp>
      <p:sp>
        <p:nvSpPr>
          <p:cNvPr id="207" name="Google Shape;207;p30"/>
          <p:cNvSpPr/>
          <p:nvPr/>
        </p:nvSpPr>
        <p:spPr>
          <a:xfrm>
            <a:off x="5714999" y="3650375"/>
            <a:ext cx="949200" cy="1067100"/>
          </a:xfrm>
          <a:prstGeom prst="roundRect">
            <a:avLst>
              <a:gd name="adj" fmla="val 16667"/>
            </a:avLst>
          </a:prstGeom>
          <a:solidFill>
            <a:schemeClr val="tx1"/>
          </a:solidFill>
          <a:ln w="19050" cap="flat" cmpd="sng">
            <a:solidFill>
              <a:schemeClr val="bg1"/>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20000"/>
                    <a:lumOff val="80000"/>
                  </a:schemeClr>
                </a:solidFill>
                <a:latin typeface="Source Sans Pro SemiBold"/>
                <a:ea typeface="Source Sans Pro SemiBold"/>
                <a:cs typeface="Source Sans Pro SemiBold"/>
                <a:sym typeface="Source Sans Pro SemiBold"/>
              </a:rPr>
              <a:t>Time from online benefit discovery to benefit delivery</a:t>
            </a:r>
            <a:endParaRPr sz="800" dirty="0">
              <a:solidFill>
                <a:schemeClr val="bg2">
                  <a:lumMod val="20000"/>
                  <a:lumOff val="80000"/>
                </a:schemeClr>
              </a:solidFill>
              <a:latin typeface="Source Sans Pro SemiBold"/>
              <a:ea typeface="Source Sans Pro SemiBold"/>
              <a:cs typeface="Source Sans Pro SemiBold"/>
              <a:sym typeface="Source Sans Pro SemiBold"/>
            </a:endParaRPr>
          </a:p>
        </p:txBody>
      </p:sp>
      <p:sp>
        <p:nvSpPr>
          <p:cNvPr id="208" name="Google Shape;208;p30"/>
          <p:cNvSpPr/>
          <p:nvPr/>
        </p:nvSpPr>
        <p:spPr>
          <a:xfrm>
            <a:off x="4663386" y="2391825"/>
            <a:ext cx="949200" cy="1067100"/>
          </a:xfrm>
          <a:prstGeom prst="roundRect">
            <a:avLst>
              <a:gd name="adj" fmla="val 16667"/>
            </a:avLst>
          </a:prstGeom>
          <a:solidFill>
            <a:srgbClr val="CCCCCC"/>
          </a:solidFill>
          <a:ln w="19050" cap="flat" cmpd="sng">
            <a:solidFill>
              <a:schemeClr val="tx2">
                <a:lumMod val="60000"/>
                <a:lumOff val="40000"/>
              </a:schemeClr>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50000"/>
                  </a:schemeClr>
                </a:solidFill>
                <a:latin typeface="Source Sans Pro SemiBold"/>
                <a:ea typeface="Source Sans Pro SemiBold"/>
                <a:cs typeface="Source Sans Pro SemiBold"/>
                <a:sym typeface="Source Sans Pro SemiBold"/>
              </a:rPr>
              <a:t>Benefit value (in $) delivered from online applications or transactions</a:t>
            </a:r>
            <a:endParaRPr sz="800" dirty="0">
              <a:solidFill>
                <a:schemeClr val="bg2">
                  <a:lumMod val="50000"/>
                </a:schemeClr>
              </a:solidFill>
              <a:latin typeface="Source Sans Pro SemiBold"/>
              <a:ea typeface="Source Sans Pro SemiBold"/>
              <a:cs typeface="Source Sans Pro SemiBold"/>
              <a:sym typeface="Source Sans Pro SemiBold"/>
            </a:endParaRPr>
          </a:p>
        </p:txBody>
      </p:sp>
      <p:sp>
        <p:nvSpPr>
          <p:cNvPr id="209" name="Google Shape;209;p30"/>
          <p:cNvSpPr/>
          <p:nvPr/>
        </p:nvSpPr>
        <p:spPr>
          <a:xfrm>
            <a:off x="5714956" y="2391825"/>
            <a:ext cx="949200" cy="1067100"/>
          </a:xfrm>
          <a:prstGeom prst="roundRect">
            <a:avLst>
              <a:gd name="adj" fmla="val 16667"/>
            </a:avLst>
          </a:prstGeom>
          <a:solidFill>
            <a:srgbClr val="CCCCCC"/>
          </a:solidFill>
          <a:ln w="19050" cap="flat" cmpd="sng">
            <a:solidFill>
              <a:srgbClr val="999999"/>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a:solidFill>
                  <a:srgbClr val="666666"/>
                </a:solidFill>
                <a:latin typeface="Source Sans Pro SemiBold"/>
                <a:ea typeface="Source Sans Pro SemiBold"/>
                <a:cs typeface="Source Sans Pro SemiBold"/>
                <a:sym typeface="Source Sans Pro SemiBold"/>
              </a:rPr>
              <a:t>Number of VA.gov users as a function of total Veteran population</a:t>
            </a:r>
            <a:endParaRPr sz="800">
              <a:solidFill>
                <a:srgbClr val="666666"/>
              </a:solidFill>
              <a:latin typeface="Source Sans Pro SemiBold"/>
              <a:ea typeface="Source Sans Pro SemiBold"/>
              <a:cs typeface="Source Sans Pro SemiBold"/>
              <a:sym typeface="Source Sans Pro SemiBold"/>
            </a:endParaRPr>
          </a:p>
        </p:txBody>
      </p:sp>
      <p:sp>
        <p:nvSpPr>
          <p:cNvPr id="210" name="Google Shape;210;p30"/>
          <p:cNvSpPr/>
          <p:nvPr/>
        </p:nvSpPr>
        <p:spPr>
          <a:xfrm>
            <a:off x="6766527" y="2391825"/>
            <a:ext cx="949200" cy="1067100"/>
          </a:xfrm>
          <a:prstGeom prst="roundRect">
            <a:avLst>
              <a:gd name="adj" fmla="val 16667"/>
            </a:avLst>
          </a:prstGeom>
          <a:solidFill>
            <a:schemeClr val="accent1"/>
          </a:solidFill>
          <a:ln w="19050"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20000"/>
                    <a:lumOff val="80000"/>
                  </a:schemeClr>
                </a:solidFill>
                <a:latin typeface="Source Sans Pro SemiBold"/>
                <a:ea typeface="Source Sans Pro SemiBold"/>
                <a:cs typeface="Source Sans Pro SemiBold"/>
                <a:sym typeface="Source Sans Pro SemiBold"/>
              </a:rPr>
              <a:t>Usage of digital, self-service tools</a:t>
            </a:r>
            <a:endParaRPr sz="800" dirty="0">
              <a:solidFill>
                <a:schemeClr val="bg2">
                  <a:lumMod val="20000"/>
                  <a:lumOff val="80000"/>
                </a:schemeClr>
              </a:solidFill>
              <a:latin typeface="Source Sans Pro SemiBold"/>
              <a:ea typeface="Source Sans Pro SemiBold"/>
              <a:cs typeface="Source Sans Pro SemiBold"/>
              <a:sym typeface="Source Sans Pro SemiBold"/>
            </a:endParaRPr>
          </a:p>
        </p:txBody>
      </p:sp>
      <p:sp>
        <p:nvSpPr>
          <p:cNvPr id="211" name="Google Shape;211;p30"/>
          <p:cNvSpPr/>
          <p:nvPr/>
        </p:nvSpPr>
        <p:spPr>
          <a:xfrm>
            <a:off x="7818100" y="1001276"/>
            <a:ext cx="949200" cy="1199100"/>
          </a:xfrm>
          <a:prstGeom prst="roundRect">
            <a:avLst>
              <a:gd name="adj" fmla="val 16667"/>
            </a:avLst>
          </a:prstGeom>
          <a:solidFill>
            <a:schemeClr val="accent1"/>
          </a:solidFill>
          <a:ln w="19050"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dirty="0">
                <a:solidFill>
                  <a:schemeClr val="bg2">
                    <a:lumMod val="20000"/>
                    <a:lumOff val="80000"/>
                  </a:schemeClr>
                </a:solidFill>
                <a:latin typeface="Source Sans Pro SemiBold"/>
                <a:ea typeface="Source Sans Pro SemiBold"/>
                <a:cs typeface="Source Sans Pro SemiBold"/>
                <a:sym typeface="Source Sans Pro SemiBold"/>
              </a:rPr>
              <a:t>Logged-in users can easily track applications, claims, or appeals online</a:t>
            </a:r>
            <a:endParaRPr sz="800" dirty="0">
              <a:solidFill>
                <a:schemeClr val="bg2">
                  <a:lumMod val="20000"/>
                  <a:lumOff val="80000"/>
                </a:schemeClr>
              </a:solidFill>
              <a:latin typeface="Source Sans Pro SemiBold"/>
              <a:ea typeface="Source Sans Pro SemiBold"/>
              <a:cs typeface="Source Sans Pro SemiBold"/>
              <a:sym typeface="Source Sans Pro SemiBold"/>
            </a:endParaRPr>
          </a:p>
          <a:p>
            <a:pPr marL="0" lvl="0" indent="0" algn="l" rtl="0">
              <a:spcBef>
                <a:spcPts val="0"/>
              </a:spcBef>
              <a:spcAft>
                <a:spcPts val="0"/>
              </a:spcAft>
              <a:buNone/>
            </a:pPr>
            <a:endParaRPr sz="800" dirty="0">
              <a:solidFill>
                <a:srgbClr val="666666"/>
              </a:solidFill>
              <a:latin typeface="Source Sans Pro SemiBold"/>
              <a:ea typeface="Source Sans Pro SemiBold"/>
              <a:cs typeface="Source Sans Pro SemiBold"/>
              <a:sym typeface="Source Sans Pro SemiBold"/>
            </a:endParaRPr>
          </a:p>
          <a:p>
            <a:pPr marL="0" lvl="0" indent="0" algn="l" rtl="0">
              <a:spcBef>
                <a:spcPts val="0"/>
              </a:spcBef>
              <a:spcAft>
                <a:spcPts val="0"/>
              </a:spcAft>
              <a:buNone/>
            </a:pPr>
            <a:endParaRPr sz="800" dirty="0">
              <a:solidFill>
                <a:srgbClr val="666666"/>
              </a:solidFill>
              <a:latin typeface="Source Sans Pro SemiBold"/>
              <a:ea typeface="Source Sans Pro SemiBold"/>
              <a:cs typeface="Source Sans Pro SemiBold"/>
              <a:sym typeface="Source Sans Pro SemiBold"/>
            </a:endParaRPr>
          </a:p>
        </p:txBody>
      </p:sp>
      <p:grpSp>
        <p:nvGrpSpPr>
          <p:cNvPr id="212" name="Google Shape;212;p30"/>
          <p:cNvGrpSpPr/>
          <p:nvPr/>
        </p:nvGrpSpPr>
        <p:grpSpPr>
          <a:xfrm>
            <a:off x="1250300" y="2416981"/>
            <a:ext cx="156000" cy="1021544"/>
            <a:chOff x="1250300" y="2416981"/>
            <a:chExt cx="156000" cy="1021544"/>
          </a:xfrm>
        </p:grpSpPr>
        <p:cxnSp>
          <p:nvCxnSpPr>
            <p:cNvPr id="213" name="Google Shape;213;p30"/>
            <p:cNvCxnSpPr/>
            <p:nvPr/>
          </p:nvCxnSpPr>
          <p:spPr>
            <a:xfrm rot="10800000">
              <a:off x="1327350" y="2498925"/>
              <a:ext cx="0" cy="939600"/>
            </a:xfrm>
            <a:prstGeom prst="straightConnector1">
              <a:avLst/>
            </a:prstGeom>
            <a:noFill/>
            <a:ln w="152400" cap="flat" cmpd="sng">
              <a:solidFill>
                <a:srgbClr val="D9D9D9"/>
              </a:solidFill>
              <a:prstDash val="solid"/>
              <a:round/>
              <a:headEnd type="none" w="med" len="med"/>
              <a:tailEnd type="none" w="med" len="med"/>
            </a:ln>
          </p:spPr>
        </p:cxnSp>
        <p:sp>
          <p:nvSpPr>
            <p:cNvPr id="214" name="Google Shape;214;p30"/>
            <p:cNvSpPr/>
            <p:nvPr/>
          </p:nvSpPr>
          <p:spPr>
            <a:xfrm rot="-2700000">
              <a:off x="1273146" y="2439827"/>
              <a:ext cx="110309" cy="110309"/>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30"/>
          <p:cNvGrpSpPr/>
          <p:nvPr/>
        </p:nvGrpSpPr>
        <p:grpSpPr>
          <a:xfrm rot="10800000">
            <a:off x="1250200" y="3673156"/>
            <a:ext cx="156000" cy="1021544"/>
            <a:chOff x="1250300" y="2416981"/>
            <a:chExt cx="156000" cy="1021544"/>
          </a:xfrm>
        </p:grpSpPr>
        <p:cxnSp>
          <p:nvCxnSpPr>
            <p:cNvPr id="216" name="Google Shape;216;p30"/>
            <p:cNvCxnSpPr/>
            <p:nvPr/>
          </p:nvCxnSpPr>
          <p:spPr>
            <a:xfrm rot="10800000">
              <a:off x="1327350" y="2498925"/>
              <a:ext cx="0" cy="939600"/>
            </a:xfrm>
            <a:prstGeom prst="straightConnector1">
              <a:avLst/>
            </a:prstGeom>
            <a:noFill/>
            <a:ln w="152400" cap="flat" cmpd="sng">
              <a:solidFill>
                <a:srgbClr val="D9D9D9"/>
              </a:solidFill>
              <a:prstDash val="solid"/>
              <a:round/>
              <a:headEnd type="none" w="med" len="med"/>
              <a:tailEnd type="none" w="med" len="med"/>
            </a:ln>
          </p:spPr>
        </p:cxnSp>
        <p:sp>
          <p:nvSpPr>
            <p:cNvPr id="217" name="Google Shape;217;p30"/>
            <p:cNvSpPr/>
            <p:nvPr/>
          </p:nvSpPr>
          <p:spPr>
            <a:xfrm rot="-2700000">
              <a:off x="1273146" y="2439827"/>
              <a:ext cx="110309" cy="110309"/>
            </a:xfrm>
            <a:prstGeom prst="rect">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30"/>
          <p:cNvSpPr txBox="1"/>
          <p:nvPr/>
        </p:nvSpPr>
        <p:spPr>
          <a:xfrm>
            <a:off x="109625" y="2558300"/>
            <a:ext cx="1038300" cy="738900"/>
          </a:xfrm>
          <a:prstGeom prst="rect">
            <a:avLst/>
          </a:prstGeom>
          <a:noFill/>
          <a:ln>
            <a:noFill/>
          </a:ln>
        </p:spPr>
        <p:txBody>
          <a:bodyPr spcFirstLastPara="1" wrap="square" lIns="91425" tIns="91425" rIns="91425" bIns="91425" anchor="t" anchorCtr="0">
            <a:spAutoFit/>
          </a:bodyPr>
          <a:lstStyle/>
          <a:p>
            <a:pPr marL="0" lvl="0" indent="0" algn="r" rtl="0">
              <a:spcBef>
                <a:spcPts val="600"/>
              </a:spcBef>
              <a:spcAft>
                <a:spcPts val="0"/>
              </a:spcAft>
              <a:buNone/>
            </a:pPr>
            <a:r>
              <a:rPr lang="en" sz="1200">
                <a:latin typeface="Bitter Medium"/>
                <a:ea typeface="Bitter Medium"/>
                <a:cs typeface="Bitter Medium"/>
                <a:sym typeface="Bitter Medium"/>
              </a:rPr>
              <a:t>Measures </a:t>
            </a:r>
            <a:br>
              <a:rPr lang="en" sz="1200">
                <a:latin typeface="Bitter Medium"/>
                <a:ea typeface="Bitter Medium"/>
                <a:cs typeface="Bitter Medium"/>
                <a:sym typeface="Bitter Medium"/>
              </a:rPr>
            </a:br>
            <a:r>
              <a:rPr lang="en" sz="1200">
                <a:latin typeface="Bitter Medium"/>
                <a:ea typeface="Bitter Medium"/>
                <a:cs typeface="Bitter Medium"/>
                <a:sym typeface="Bitter Medium"/>
              </a:rPr>
              <a:t>to </a:t>
            </a:r>
            <a:br>
              <a:rPr lang="en" sz="1200">
                <a:latin typeface="Bitter Medium"/>
                <a:ea typeface="Bitter Medium"/>
                <a:cs typeface="Bitter Medium"/>
                <a:sym typeface="Bitter Medium"/>
              </a:rPr>
            </a:br>
            <a:r>
              <a:rPr lang="en" sz="1200">
                <a:latin typeface="Bitter Medium"/>
                <a:ea typeface="Bitter Medium"/>
                <a:cs typeface="Bitter Medium"/>
                <a:sym typeface="Bitter Medium"/>
              </a:rPr>
              <a:t>increase</a:t>
            </a:r>
            <a:endParaRPr sz="1200">
              <a:latin typeface="Bitter Medium"/>
              <a:ea typeface="Bitter Medium"/>
              <a:cs typeface="Bitter Medium"/>
              <a:sym typeface="Bitter Medium"/>
            </a:endParaRPr>
          </a:p>
        </p:txBody>
      </p:sp>
      <p:sp>
        <p:nvSpPr>
          <p:cNvPr id="219" name="Google Shape;219;p30"/>
          <p:cNvSpPr txBox="1"/>
          <p:nvPr/>
        </p:nvSpPr>
        <p:spPr>
          <a:xfrm>
            <a:off x="109625" y="3814475"/>
            <a:ext cx="1038300" cy="738900"/>
          </a:xfrm>
          <a:prstGeom prst="rect">
            <a:avLst/>
          </a:prstGeom>
          <a:noFill/>
          <a:ln>
            <a:noFill/>
          </a:ln>
        </p:spPr>
        <p:txBody>
          <a:bodyPr spcFirstLastPara="1" wrap="square" lIns="91425" tIns="91425" rIns="91425" bIns="91425" anchor="t" anchorCtr="0">
            <a:spAutoFit/>
          </a:bodyPr>
          <a:lstStyle/>
          <a:p>
            <a:pPr marL="0" lvl="0" indent="0" algn="r" rtl="0">
              <a:spcBef>
                <a:spcPts val="600"/>
              </a:spcBef>
              <a:spcAft>
                <a:spcPts val="0"/>
              </a:spcAft>
              <a:buNone/>
            </a:pPr>
            <a:r>
              <a:rPr lang="en" sz="1200">
                <a:latin typeface="Bitter Medium"/>
                <a:ea typeface="Bitter Medium"/>
                <a:cs typeface="Bitter Medium"/>
                <a:sym typeface="Bitter Medium"/>
              </a:rPr>
              <a:t>Measures </a:t>
            </a:r>
            <a:br>
              <a:rPr lang="en" sz="1200">
                <a:latin typeface="Bitter Medium"/>
                <a:ea typeface="Bitter Medium"/>
                <a:cs typeface="Bitter Medium"/>
                <a:sym typeface="Bitter Medium"/>
              </a:rPr>
            </a:br>
            <a:r>
              <a:rPr lang="en" sz="1200">
                <a:latin typeface="Bitter Medium"/>
                <a:ea typeface="Bitter Medium"/>
                <a:cs typeface="Bitter Medium"/>
                <a:sym typeface="Bitter Medium"/>
              </a:rPr>
              <a:t>to </a:t>
            </a:r>
            <a:br>
              <a:rPr lang="en" sz="1200">
                <a:latin typeface="Bitter Medium"/>
                <a:ea typeface="Bitter Medium"/>
                <a:cs typeface="Bitter Medium"/>
                <a:sym typeface="Bitter Medium"/>
              </a:rPr>
            </a:br>
            <a:r>
              <a:rPr lang="en" sz="1200">
                <a:latin typeface="Bitter Medium"/>
                <a:ea typeface="Bitter Medium"/>
                <a:cs typeface="Bitter Medium"/>
                <a:sym typeface="Bitter Medium"/>
              </a:rPr>
              <a:t>decrease</a:t>
            </a:r>
            <a:endParaRPr sz="1200">
              <a:latin typeface="Bitter Medium"/>
              <a:ea typeface="Bitter Medium"/>
              <a:cs typeface="Bitter Medium"/>
              <a:sym typeface="Bitter Medium"/>
            </a:endParaRPr>
          </a:p>
        </p:txBody>
      </p:sp>
      <p:sp>
        <p:nvSpPr>
          <p:cNvPr id="220" name="Google Shape;220;p30"/>
          <p:cNvSpPr/>
          <p:nvPr/>
        </p:nvSpPr>
        <p:spPr>
          <a:xfrm>
            <a:off x="6766550" y="386250"/>
            <a:ext cx="949200" cy="314400"/>
          </a:xfrm>
          <a:prstGeom prst="roundRect">
            <a:avLst>
              <a:gd name="adj" fmla="val 16667"/>
            </a:avLst>
          </a:prstGeom>
          <a:solidFill>
            <a:schemeClr val="dk1"/>
          </a:solidFill>
          <a:ln w="19050" cap="flat" cmpd="sng">
            <a:solidFill>
              <a:schemeClr val="lt1"/>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a:solidFill>
                  <a:srgbClr val="FFFFFF"/>
                </a:solidFill>
                <a:latin typeface="Source Sans Pro SemiBold"/>
                <a:ea typeface="Source Sans Pro SemiBold"/>
                <a:cs typeface="Source Sans Pro SemiBold"/>
                <a:sym typeface="Source Sans Pro SemiBold"/>
              </a:rPr>
              <a:t>Supported</a:t>
            </a:r>
            <a:endParaRPr sz="800">
              <a:solidFill>
                <a:srgbClr val="FFFFFF"/>
              </a:solidFill>
              <a:latin typeface="Source Sans Pro SemiBold"/>
              <a:ea typeface="Source Sans Pro SemiBold"/>
              <a:cs typeface="Source Sans Pro SemiBold"/>
              <a:sym typeface="Source Sans Pro SemiBold"/>
            </a:endParaRPr>
          </a:p>
        </p:txBody>
      </p:sp>
      <p:sp>
        <p:nvSpPr>
          <p:cNvPr id="221" name="Google Shape;221;p30"/>
          <p:cNvSpPr/>
          <p:nvPr/>
        </p:nvSpPr>
        <p:spPr>
          <a:xfrm>
            <a:off x="7818100" y="386251"/>
            <a:ext cx="949200" cy="314400"/>
          </a:xfrm>
          <a:prstGeom prst="roundRect">
            <a:avLst>
              <a:gd name="adj" fmla="val 16667"/>
            </a:avLst>
          </a:prstGeom>
          <a:solidFill>
            <a:srgbClr val="CCCCCC"/>
          </a:solidFill>
          <a:ln w="19050" cap="flat" cmpd="sng">
            <a:solidFill>
              <a:srgbClr val="999999"/>
            </a:solidFill>
            <a:prstDash val="solid"/>
            <a:round/>
            <a:headEnd type="none" w="sm" len="sm"/>
            <a:tailEnd type="none" w="sm" len="sm"/>
          </a:ln>
        </p:spPr>
        <p:txBody>
          <a:bodyPr spcFirstLastPara="1" wrap="square" lIns="68575" tIns="68575" rIns="68575" bIns="68575" anchor="t" anchorCtr="0">
            <a:noAutofit/>
          </a:bodyPr>
          <a:lstStyle/>
          <a:p>
            <a:pPr marL="0" lvl="0" indent="0" algn="l" rtl="0">
              <a:spcBef>
                <a:spcPts val="0"/>
              </a:spcBef>
              <a:spcAft>
                <a:spcPts val="0"/>
              </a:spcAft>
              <a:buNone/>
            </a:pPr>
            <a:r>
              <a:rPr lang="en" sz="800">
                <a:solidFill>
                  <a:srgbClr val="666666"/>
                </a:solidFill>
                <a:latin typeface="Source Sans Pro SemiBold"/>
                <a:ea typeface="Source Sans Pro SemiBold"/>
                <a:cs typeface="Source Sans Pro SemiBold"/>
                <a:sym typeface="Source Sans Pro SemiBold"/>
              </a:rPr>
              <a:t>Not supported</a:t>
            </a:r>
            <a:endParaRPr sz="800">
              <a:solidFill>
                <a:srgbClr val="666666"/>
              </a:solidFill>
              <a:latin typeface="Source Sans Pro SemiBold"/>
              <a:ea typeface="Source Sans Pro SemiBold"/>
              <a:cs typeface="Source Sans Pro SemiBold"/>
              <a:sym typeface="Source Sans Pro SemiBold"/>
            </a:endParaRPr>
          </a:p>
          <a:p>
            <a:pPr marL="0" lvl="0" indent="0" algn="l" rtl="0">
              <a:spcBef>
                <a:spcPts val="0"/>
              </a:spcBef>
              <a:spcAft>
                <a:spcPts val="0"/>
              </a:spcAft>
              <a:buNone/>
            </a:pPr>
            <a:endParaRPr sz="800">
              <a:solidFill>
                <a:srgbClr val="666666"/>
              </a:solidFill>
              <a:latin typeface="Source Sans Pro SemiBold"/>
              <a:ea typeface="Source Sans Pro SemiBold"/>
              <a:cs typeface="Source Sans Pro SemiBold"/>
              <a:sym typeface="Source Sans Pro SemiBold"/>
            </a:endParaRPr>
          </a:p>
          <a:p>
            <a:pPr marL="0" lvl="0" indent="0" algn="l" rtl="0">
              <a:spcBef>
                <a:spcPts val="0"/>
              </a:spcBef>
              <a:spcAft>
                <a:spcPts val="0"/>
              </a:spcAft>
              <a:buNone/>
            </a:pPr>
            <a:endParaRPr sz="800">
              <a:solidFill>
                <a:srgbClr val="666666"/>
              </a:solidFill>
              <a:latin typeface="Source Sans Pro SemiBold"/>
              <a:ea typeface="Source Sans Pro SemiBold"/>
              <a:cs typeface="Source Sans Pro SemiBold"/>
              <a:sym typeface="Source Sans Pro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grpSp>
        <p:nvGrpSpPr>
          <p:cNvPr id="206" name="Google Shape;206;p36"/>
          <p:cNvGrpSpPr/>
          <p:nvPr/>
        </p:nvGrpSpPr>
        <p:grpSpPr>
          <a:xfrm>
            <a:off x="1917253" y="1461180"/>
            <a:ext cx="1539018" cy="839593"/>
            <a:chOff x="0" y="155175"/>
            <a:chExt cx="9144000" cy="4988400"/>
          </a:xfrm>
        </p:grpSpPr>
        <p:sp>
          <p:nvSpPr>
            <p:cNvPr id="207" name="Google Shape;207;p36"/>
            <p:cNvSpPr/>
            <p:nvPr/>
          </p:nvSpPr>
          <p:spPr>
            <a:xfrm>
              <a:off x="5602800" y="2010775"/>
              <a:ext cx="3541200" cy="3132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6"/>
            <p:cNvSpPr/>
            <p:nvPr/>
          </p:nvSpPr>
          <p:spPr>
            <a:xfrm>
              <a:off x="5460150" y="155175"/>
              <a:ext cx="3683700" cy="3684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6"/>
            <p:cNvSpPr/>
            <p:nvPr/>
          </p:nvSpPr>
          <p:spPr>
            <a:xfrm>
              <a:off x="0" y="155175"/>
              <a:ext cx="7381500" cy="4988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36"/>
          <p:cNvSpPr txBox="1">
            <a:spLocks noGrp="1"/>
          </p:cNvSpPr>
          <p:nvPr>
            <p:ph type="title"/>
          </p:nvPr>
        </p:nvSpPr>
        <p:spPr>
          <a:xfrm>
            <a:off x="557400" y="440465"/>
            <a:ext cx="4014600" cy="506400"/>
          </a:xfrm>
          <a:prstGeom prst="rect">
            <a:avLst/>
          </a:prstGeom>
          <a:noFill/>
          <a:ln>
            <a:noFill/>
          </a:ln>
        </p:spPr>
        <p:txBody>
          <a:bodyPr spcFirstLastPara="1" wrap="square" lIns="34275" tIns="34275" rIns="34275" bIns="34275" anchor="t" anchorCtr="0">
            <a:noAutofit/>
          </a:bodyPr>
          <a:lstStyle/>
          <a:p>
            <a:pPr marL="0" lvl="0" indent="0" algn="l" rtl="0">
              <a:lnSpc>
                <a:spcPct val="100000"/>
              </a:lnSpc>
              <a:spcBef>
                <a:spcPts val="0"/>
              </a:spcBef>
              <a:spcAft>
                <a:spcPts val="0"/>
              </a:spcAft>
              <a:buClr>
                <a:schemeClr val="accent1"/>
              </a:buClr>
              <a:buSzPts val="2800"/>
              <a:buFont typeface="Bitter"/>
              <a:buNone/>
            </a:pPr>
            <a:r>
              <a:rPr lang="en" b="1" dirty="0">
                <a:solidFill>
                  <a:schemeClr val="lt1"/>
                </a:solidFill>
              </a:rPr>
              <a:t>Vet Actions for VA Info</a:t>
            </a:r>
            <a:endParaRPr b="1" dirty="0">
              <a:solidFill>
                <a:schemeClr val="lt1"/>
              </a:solidFill>
            </a:endParaRPr>
          </a:p>
        </p:txBody>
      </p:sp>
      <p:pic>
        <p:nvPicPr>
          <p:cNvPr id="212" name="Google Shape;212;p36"/>
          <p:cNvPicPr preferRelativeResize="0"/>
          <p:nvPr/>
        </p:nvPicPr>
        <p:blipFill>
          <a:blip r:embed="rId3">
            <a:alphaModFix/>
          </a:blip>
          <a:stretch>
            <a:fillRect/>
          </a:stretch>
        </p:blipFill>
        <p:spPr>
          <a:xfrm>
            <a:off x="6672262" y="4395923"/>
            <a:ext cx="1919475" cy="487261"/>
          </a:xfrm>
          <a:prstGeom prst="rect">
            <a:avLst/>
          </a:prstGeom>
          <a:noFill/>
          <a:ln>
            <a:noFill/>
          </a:ln>
        </p:spPr>
      </p:pic>
      <p:pic>
        <p:nvPicPr>
          <p:cNvPr id="1026" name="Picture 2" descr="google-logo-icon-PNG-Transparent-Background">
            <a:extLst>
              <a:ext uri="{FF2B5EF4-FFF2-40B4-BE49-F238E27FC236}">
                <a16:creationId xmlns:a16="http://schemas.microsoft.com/office/drawing/2014/main" id="{69957202-F04E-DF47-BD9B-05D6CE9F59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0323" y="1435001"/>
            <a:ext cx="865698" cy="865698"/>
          </a:xfrm>
          <a:prstGeom prst="rect">
            <a:avLst/>
          </a:prstGeom>
          <a:noFill/>
          <a:extLst>
            <a:ext uri="{909E8E84-426E-40DD-AFC4-6F175D3DCCD1}">
              <a14:hiddenFill xmlns:a14="http://schemas.microsoft.com/office/drawing/2010/main">
                <a:solidFill>
                  <a:srgbClr val="FFFFFF"/>
                </a:solidFill>
              </a14:hiddenFill>
            </a:ext>
          </a:extLst>
        </p:spPr>
      </p:pic>
      <p:pic>
        <p:nvPicPr>
          <p:cNvPr id="10" name="Google Shape;212;p36">
            <a:extLst>
              <a:ext uri="{FF2B5EF4-FFF2-40B4-BE49-F238E27FC236}">
                <a16:creationId xmlns:a16="http://schemas.microsoft.com/office/drawing/2014/main" id="{82903CFC-5A6F-AC41-B8E7-2C193F75A2D3}"/>
              </a:ext>
            </a:extLst>
          </p:cNvPr>
          <p:cNvPicPr preferRelativeResize="0"/>
          <p:nvPr/>
        </p:nvPicPr>
        <p:blipFill rotWithShape="1">
          <a:blip r:embed="rId3">
            <a:alphaModFix/>
          </a:blip>
          <a:srcRect r="78103"/>
          <a:stretch/>
        </p:blipFill>
        <p:spPr>
          <a:xfrm>
            <a:off x="2500026" y="1260242"/>
            <a:ext cx="1120832" cy="1299393"/>
          </a:xfrm>
          <a:prstGeom prst="rect">
            <a:avLst/>
          </a:prstGeom>
          <a:noFill/>
          <a:ln>
            <a:noFill/>
          </a:ln>
        </p:spPr>
      </p:pic>
      <p:cxnSp>
        <p:nvCxnSpPr>
          <p:cNvPr id="3" name="Straight Arrow Connector 2">
            <a:extLst>
              <a:ext uri="{FF2B5EF4-FFF2-40B4-BE49-F238E27FC236}">
                <a16:creationId xmlns:a16="http://schemas.microsoft.com/office/drawing/2014/main" id="{49CCF230-086A-094A-BADB-D11C5730E187}"/>
              </a:ext>
            </a:extLst>
          </p:cNvPr>
          <p:cNvCxnSpPr/>
          <p:nvPr/>
        </p:nvCxnSpPr>
        <p:spPr>
          <a:xfrm>
            <a:off x="1590260" y="1909938"/>
            <a:ext cx="822960" cy="0"/>
          </a:xfrm>
          <a:prstGeom prst="straightConnector1">
            <a:avLst/>
          </a:prstGeom>
          <a:ln w="53975">
            <a:headEnd w="lg" len="med"/>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905C76F-8724-914F-A11E-541984F89360}"/>
              </a:ext>
            </a:extLst>
          </p:cNvPr>
          <p:cNvCxnSpPr/>
          <p:nvPr/>
        </p:nvCxnSpPr>
        <p:spPr>
          <a:xfrm>
            <a:off x="3695506" y="1909938"/>
            <a:ext cx="822960" cy="0"/>
          </a:xfrm>
          <a:prstGeom prst="straightConnector1">
            <a:avLst/>
          </a:prstGeom>
          <a:ln w="53975">
            <a:headEnd w="lg" len="med"/>
            <a:tailEnd type="triangle"/>
          </a:ln>
        </p:spPr>
        <p:style>
          <a:lnRef idx="1">
            <a:schemeClr val="accent1"/>
          </a:lnRef>
          <a:fillRef idx="0">
            <a:schemeClr val="accent1"/>
          </a:fillRef>
          <a:effectRef idx="0">
            <a:schemeClr val="accent1"/>
          </a:effectRef>
          <a:fontRef idx="minor">
            <a:schemeClr val="tx1"/>
          </a:fontRef>
        </p:style>
      </p:cxnSp>
      <p:pic>
        <p:nvPicPr>
          <p:cNvPr id="1028" name="Picture 4">
            <a:extLst>
              <a:ext uri="{FF2B5EF4-FFF2-40B4-BE49-F238E27FC236}">
                <a16:creationId xmlns:a16="http://schemas.microsoft.com/office/drawing/2014/main" id="{9BFFC431-0523-E746-9DE7-F8F7E5816A8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93546" y="3207757"/>
            <a:ext cx="878716" cy="87871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ink to My HealtheVet - My HealtheVet">
            <a:extLst>
              <a:ext uri="{FF2B5EF4-FFF2-40B4-BE49-F238E27FC236}">
                <a16:creationId xmlns:a16="http://schemas.microsoft.com/office/drawing/2014/main" id="{FF4EE57E-A9A0-5948-ABAF-E7B5BD3B933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6256" y="2873360"/>
            <a:ext cx="2112954" cy="70431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Veterans Employment Center Website: False Claim of Breach - VAntage Point">
            <a:extLst>
              <a:ext uri="{FF2B5EF4-FFF2-40B4-BE49-F238E27FC236}">
                <a16:creationId xmlns:a16="http://schemas.microsoft.com/office/drawing/2014/main" id="{1EB2E929-E083-D040-BCDA-6D9612789DF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98739" y="3577678"/>
            <a:ext cx="2007988" cy="1017590"/>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Straight Arrow Connector 18">
            <a:extLst>
              <a:ext uri="{FF2B5EF4-FFF2-40B4-BE49-F238E27FC236}">
                <a16:creationId xmlns:a16="http://schemas.microsoft.com/office/drawing/2014/main" id="{1DAE4145-F31A-FA47-AD7D-230EA1032437}"/>
              </a:ext>
            </a:extLst>
          </p:cNvPr>
          <p:cNvCxnSpPr/>
          <p:nvPr/>
        </p:nvCxnSpPr>
        <p:spPr>
          <a:xfrm>
            <a:off x="2536558" y="3706846"/>
            <a:ext cx="822960" cy="0"/>
          </a:xfrm>
          <a:prstGeom prst="straightConnector1">
            <a:avLst/>
          </a:prstGeom>
          <a:ln w="53975">
            <a:headEnd w="lg" len="med"/>
            <a:tailEnd type="triangle"/>
          </a:ln>
        </p:spPr>
        <p:style>
          <a:lnRef idx="1">
            <a:schemeClr val="accent1"/>
          </a:lnRef>
          <a:fillRef idx="0">
            <a:schemeClr val="accent1"/>
          </a:fillRef>
          <a:effectRef idx="0">
            <a:schemeClr val="accent1"/>
          </a:effectRef>
          <a:fontRef idx="minor">
            <a:schemeClr val="tx1"/>
          </a:fontRef>
        </p:style>
      </p:cxnSp>
      <p:pic>
        <p:nvPicPr>
          <p:cNvPr id="20" name="Google Shape;212;p36">
            <a:extLst>
              <a:ext uri="{FF2B5EF4-FFF2-40B4-BE49-F238E27FC236}">
                <a16:creationId xmlns:a16="http://schemas.microsoft.com/office/drawing/2014/main" id="{B9F94E5B-0DFA-9748-8F3B-91EF6442FDFA}"/>
              </a:ext>
            </a:extLst>
          </p:cNvPr>
          <p:cNvPicPr preferRelativeResize="0"/>
          <p:nvPr/>
        </p:nvPicPr>
        <p:blipFill rotWithShape="1">
          <a:blip r:embed="rId3">
            <a:alphaModFix/>
          </a:blip>
          <a:srcRect r="78103"/>
          <a:stretch/>
        </p:blipFill>
        <p:spPr>
          <a:xfrm>
            <a:off x="3456956" y="3014620"/>
            <a:ext cx="1120832" cy="1299393"/>
          </a:xfrm>
          <a:prstGeom prst="rect">
            <a:avLst/>
          </a:prstGeom>
          <a:noFill/>
          <a:ln>
            <a:noFill/>
          </a:ln>
        </p:spPr>
      </p:pic>
      <p:cxnSp>
        <p:nvCxnSpPr>
          <p:cNvPr id="21" name="Straight Arrow Connector 20">
            <a:extLst>
              <a:ext uri="{FF2B5EF4-FFF2-40B4-BE49-F238E27FC236}">
                <a16:creationId xmlns:a16="http://schemas.microsoft.com/office/drawing/2014/main" id="{613B6A5F-1E0A-2D4C-8E0F-B97767F083A5}"/>
              </a:ext>
            </a:extLst>
          </p:cNvPr>
          <p:cNvCxnSpPr/>
          <p:nvPr/>
        </p:nvCxnSpPr>
        <p:spPr>
          <a:xfrm>
            <a:off x="4684335" y="3706846"/>
            <a:ext cx="822960" cy="0"/>
          </a:xfrm>
          <a:prstGeom prst="straightConnector1">
            <a:avLst/>
          </a:prstGeom>
          <a:ln w="53975">
            <a:headEnd w="lg" len="med"/>
            <a:tailEnd type="triangle"/>
          </a:ln>
        </p:spPr>
        <p:style>
          <a:lnRef idx="1">
            <a:schemeClr val="accent1"/>
          </a:lnRef>
          <a:fillRef idx="0">
            <a:schemeClr val="accent1"/>
          </a:fillRef>
          <a:effectRef idx="0">
            <a:schemeClr val="accent1"/>
          </a:effectRef>
          <a:fontRef idx="minor">
            <a:schemeClr val="tx1"/>
          </a:fontRef>
        </p:style>
      </p:cxnSp>
      <p:pic>
        <p:nvPicPr>
          <p:cNvPr id="1034" name="Picture 10" descr="Conversation, debate, discussion, talking, two people talking icon -  Download on Iconfinder">
            <a:extLst>
              <a:ext uri="{FF2B5EF4-FFF2-40B4-BE49-F238E27FC236}">
                <a16:creationId xmlns:a16="http://schemas.microsoft.com/office/drawing/2014/main" id="{A4198E88-0A6E-7F48-922F-4009D53F3F4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62252" y="1216047"/>
            <a:ext cx="1195064" cy="1195064"/>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4">
            <a:extLst>
              <a:ext uri="{FF2B5EF4-FFF2-40B4-BE49-F238E27FC236}">
                <a16:creationId xmlns:a16="http://schemas.microsoft.com/office/drawing/2014/main" id="{4CB40612-38E8-B946-970E-0B61CDB98F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07677" y="1410855"/>
            <a:ext cx="878716" cy="878716"/>
          </a:xfrm>
          <a:prstGeom prst="rect">
            <a:avLst/>
          </a:prstGeom>
          <a:noFill/>
          <a:extLst>
            <a:ext uri="{909E8E84-426E-40DD-AFC4-6F175D3DCCD1}">
              <a14:hiddenFill xmlns:a14="http://schemas.microsoft.com/office/drawing/2010/main">
                <a:solidFill>
                  <a:srgbClr val="FFFFFF"/>
                </a:solidFill>
              </a14:hiddenFill>
            </a:ext>
          </a:extLst>
        </p:spPr>
      </p:pic>
      <p:cxnSp>
        <p:nvCxnSpPr>
          <p:cNvPr id="24" name="Straight Arrow Connector 23">
            <a:extLst>
              <a:ext uri="{FF2B5EF4-FFF2-40B4-BE49-F238E27FC236}">
                <a16:creationId xmlns:a16="http://schemas.microsoft.com/office/drawing/2014/main" id="{E5CB6427-8331-4B41-BCB1-E499977E7CA7}"/>
              </a:ext>
            </a:extLst>
          </p:cNvPr>
          <p:cNvCxnSpPr/>
          <p:nvPr/>
        </p:nvCxnSpPr>
        <p:spPr>
          <a:xfrm>
            <a:off x="6098466" y="1909944"/>
            <a:ext cx="822960" cy="0"/>
          </a:xfrm>
          <a:prstGeom prst="straightConnector1">
            <a:avLst/>
          </a:prstGeom>
          <a:ln w="53975">
            <a:headEnd w="lg" len="med"/>
            <a:tailEnd type="triangle"/>
          </a:ln>
        </p:spPr>
        <p:style>
          <a:lnRef idx="1">
            <a:schemeClr val="accent1"/>
          </a:lnRef>
          <a:fillRef idx="0">
            <a:schemeClr val="accent1"/>
          </a:fillRef>
          <a:effectRef idx="0">
            <a:schemeClr val="accent1"/>
          </a:effectRef>
          <a:fontRef idx="minor">
            <a:schemeClr val="tx1"/>
          </a:fontRef>
        </p:style>
      </p:cxnSp>
      <p:sp>
        <p:nvSpPr>
          <p:cNvPr id="22" name="Google Shape;210;p36">
            <a:extLst>
              <a:ext uri="{FF2B5EF4-FFF2-40B4-BE49-F238E27FC236}">
                <a16:creationId xmlns:a16="http://schemas.microsoft.com/office/drawing/2014/main" id="{33659677-311D-1A48-B037-A734995B0987}"/>
              </a:ext>
            </a:extLst>
          </p:cNvPr>
          <p:cNvSpPr txBox="1">
            <a:spLocks/>
          </p:cNvSpPr>
          <p:nvPr/>
        </p:nvSpPr>
        <p:spPr>
          <a:xfrm>
            <a:off x="557400" y="989102"/>
            <a:ext cx="4014600" cy="506400"/>
          </a:xfrm>
          <a:prstGeom prst="rect">
            <a:avLst/>
          </a:prstGeom>
          <a:noFill/>
          <a:ln>
            <a:noFill/>
          </a:ln>
        </p:spPr>
        <p:txBody>
          <a:bodyPr spcFirstLastPara="1" wrap="square" lIns="34275" tIns="34275" rIns="342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Bitter"/>
              <a:buNone/>
              <a:defRPr sz="2800" b="0" i="0" u="none" strike="noStrike" cap="none">
                <a:solidFill>
                  <a:schemeClr val="accent1"/>
                </a:solidFill>
                <a:latin typeface="Bitter"/>
                <a:ea typeface="Bitter"/>
                <a:cs typeface="Bitter"/>
                <a:sym typeface="Bitter"/>
              </a:defRPr>
            </a:lvl1pPr>
            <a:lvl2pPr marR="0" lvl="1"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2pPr>
            <a:lvl3pPr marR="0" lvl="2"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3pPr>
            <a:lvl4pPr marR="0" lvl="3"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4pPr>
            <a:lvl5pPr marR="0" lvl="4"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5pPr>
            <a:lvl6pPr marR="0" lvl="5"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6pPr>
            <a:lvl7pPr marR="0" lvl="6"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7pPr>
            <a:lvl8pPr marR="0" lvl="7"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8pPr>
            <a:lvl9pPr marR="0" lvl="8"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9pPr>
          </a:lstStyle>
          <a:p>
            <a:r>
              <a:rPr lang="en-US" sz="1800" b="1" dirty="0">
                <a:solidFill>
                  <a:schemeClr val="bg2"/>
                </a:solidFill>
                <a:latin typeface="+mj-lt"/>
              </a:rPr>
              <a:t>General</a:t>
            </a:r>
          </a:p>
        </p:txBody>
      </p:sp>
      <p:sp>
        <p:nvSpPr>
          <p:cNvPr id="25" name="Google Shape;210;p36">
            <a:extLst>
              <a:ext uri="{FF2B5EF4-FFF2-40B4-BE49-F238E27FC236}">
                <a16:creationId xmlns:a16="http://schemas.microsoft.com/office/drawing/2014/main" id="{69EB0539-0FF4-4E47-A191-F9D6470E34EE}"/>
              </a:ext>
            </a:extLst>
          </p:cNvPr>
          <p:cNvSpPr txBox="1">
            <a:spLocks/>
          </p:cNvSpPr>
          <p:nvPr/>
        </p:nvSpPr>
        <p:spPr>
          <a:xfrm>
            <a:off x="557400" y="2483948"/>
            <a:ext cx="4014600" cy="506400"/>
          </a:xfrm>
          <a:prstGeom prst="rect">
            <a:avLst/>
          </a:prstGeom>
          <a:noFill/>
          <a:ln>
            <a:noFill/>
          </a:ln>
        </p:spPr>
        <p:txBody>
          <a:bodyPr spcFirstLastPara="1" wrap="square" lIns="34275" tIns="34275" rIns="342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800"/>
              <a:buFont typeface="Bitter"/>
              <a:buNone/>
              <a:defRPr sz="2800" b="0" i="0" u="none" strike="noStrike" cap="none">
                <a:solidFill>
                  <a:schemeClr val="accent1"/>
                </a:solidFill>
                <a:latin typeface="Bitter"/>
                <a:ea typeface="Bitter"/>
                <a:cs typeface="Bitter"/>
                <a:sym typeface="Bitter"/>
              </a:defRPr>
            </a:lvl1pPr>
            <a:lvl2pPr marR="0" lvl="1"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2pPr>
            <a:lvl3pPr marR="0" lvl="2"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3pPr>
            <a:lvl4pPr marR="0" lvl="3"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4pPr>
            <a:lvl5pPr marR="0" lvl="4"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5pPr>
            <a:lvl6pPr marR="0" lvl="5"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6pPr>
            <a:lvl7pPr marR="0" lvl="6"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7pPr>
            <a:lvl8pPr marR="0" lvl="7"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8pPr>
            <a:lvl9pPr marR="0" lvl="8" algn="l" rtl="0">
              <a:lnSpc>
                <a:spcPct val="100000"/>
              </a:lnSpc>
              <a:spcBef>
                <a:spcPts val="0"/>
              </a:spcBef>
              <a:spcAft>
                <a:spcPts val="0"/>
              </a:spcAft>
              <a:buClr>
                <a:schemeClr val="accent1"/>
              </a:buClr>
              <a:buSzPts val="1400"/>
              <a:buFont typeface="Avenir"/>
              <a:buNone/>
              <a:defRPr sz="2800" b="0" i="0" u="none" strike="noStrike" cap="none">
                <a:solidFill>
                  <a:schemeClr val="accent1"/>
                </a:solidFill>
                <a:latin typeface="Avenir"/>
                <a:ea typeface="Avenir"/>
                <a:cs typeface="Avenir"/>
                <a:sym typeface="Avenir"/>
              </a:defRPr>
            </a:lvl9pPr>
          </a:lstStyle>
          <a:p>
            <a:r>
              <a:rPr lang="en-US" sz="1800" b="1" dirty="0">
                <a:solidFill>
                  <a:schemeClr val="bg2"/>
                </a:solidFill>
                <a:latin typeface="+mj-lt"/>
              </a:rPr>
              <a:t>Specific</a:t>
            </a:r>
          </a:p>
        </p:txBody>
      </p:sp>
      <p:cxnSp>
        <p:nvCxnSpPr>
          <p:cNvPr id="26" name="Straight Arrow Connector 25">
            <a:extLst>
              <a:ext uri="{FF2B5EF4-FFF2-40B4-BE49-F238E27FC236}">
                <a16:creationId xmlns:a16="http://schemas.microsoft.com/office/drawing/2014/main" id="{DEB9DEB0-5567-254B-8F06-E4EB0B41A6F2}"/>
              </a:ext>
            </a:extLst>
          </p:cNvPr>
          <p:cNvCxnSpPr>
            <a:cxnSpLocks/>
          </p:cNvCxnSpPr>
          <p:nvPr/>
        </p:nvCxnSpPr>
        <p:spPr>
          <a:xfrm>
            <a:off x="2552460" y="3706846"/>
            <a:ext cx="1598120" cy="888422"/>
          </a:xfrm>
          <a:prstGeom prst="straightConnector1">
            <a:avLst/>
          </a:prstGeom>
          <a:ln w="5397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422C872-8809-AC41-BCA1-80BC9D46C313}"/>
              </a:ext>
            </a:extLst>
          </p:cNvPr>
          <p:cNvCxnSpPr>
            <a:cxnSpLocks/>
          </p:cNvCxnSpPr>
          <p:nvPr/>
        </p:nvCxnSpPr>
        <p:spPr>
          <a:xfrm flipV="1">
            <a:off x="4118776" y="3975652"/>
            <a:ext cx="1717482" cy="611666"/>
          </a:xfrm>
          <a:prstGeom prst="straightConnector1">
            <a:avLst/>
          </a:prstGeom>
          <a:ln w="53975">
            <a:headEnd w="lg" len="med"/>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4"/>
        <p:cNvGrpSpPr/>
        <p:nvPr/>
      </p:nvGrpSpPr>
      <p:grpSpPr>
        <a:xfrm>
          <a:off x="0" y="0"/>
          <a:ext cx="0" cy="0"/>
          <a:chOff x="0" y="0"/>
          <a:chExt cx="0" cy="0"/>
        </a:xfrm>
      </p:grpSpPr>
      <p:sp>
        <p:nvSpPr>
          <p:cNvPr id="305" name="Google Shape;305;p46"/>
          <p:cNvSpPr txBox="1">
            <a:spLocks noGrp="1"/>
          </p:cNvSpPr>
          <p:nvPr>
            <p:ph type="title"/>
          </p:nvPr>
        </p:nvSpPr>
        <p:spPr>
          <a:xfrm>
            <a:off x="1328100" y="1651938"/>
            <a:ext cx="628200" cy="658500"/>
          </a:xfrm>
          <a:prstGeom prst="rect">
            <a:avLst/>
          </a:prstGeom>
        </p:spPr>
        <p:txBody>
          <a:bodyPr spcFirstLastPara="1" wrap="square" lIns="34275" tIns="34275" rIns="34275" bIns="34275" anchor="t" anchorCtr="0">
            <a:noAutofit/>
          </a:bodyPr>
          <a:lstStyle/>
          <a:p>
            <a:pPr marL="0" lvl="0" indent="0" algn="l" rtl="0">
              <a:spcBef>
                <a:spcPts val="0"/>
              </a:spcBef>
              <a:spcAft>
                <a:spcPts val="0"/>
              </a:spcAft>
              <a:buNone/>
            </a:pPr>
            <a:r>
              <a:rPr lang="en" sz="7200" b="1">
                <a:solidFill>
                  <a:srgbClr val="F2F2F2"/>
                </a:solidFill>
              </a:rPr>
              <a:t>“</a:t>
            </a:r>
            <a:endParaRPr sz="7200" b="1">
              <a:solidFill>
                <a:srgbClr val="F2F2F2"/>
              </a:solidFill>
            </a:endParaRPr>
          </a:p>
        </p:txBody>
      </p:sp>
      <p:sp>
        <p:nvSpPr>
          <p:cNvPr id="306" name="Google Shape;306;p46"/>
          <p:cNvSpPr txBox="1">
            <a:spLocks noGrp="1"/>
          </p:cNvSpPr>
          <p:nvPr>
            <p:ph type="body" idx="1"/>
          </p:nvPr>
        </p:nvSpPr>
        <p:spPr>
          <a:xfrm>
            <a:off x="1880100" y="2005638"/>
            <a:ext cx="5383800" cy="704700"/>
          </a:xfrm>
          <a:prstGeom prst="rect">
            <a:avLst/>
          </a:prstGeom>
        </p:spPr>
        <p:txBody>
          <a:bodyPr spcFirstLastPara="1" wrap="square" lIns="34275" tIns="34275" rIns="34275" bIns="34275" anchor="t" anchorCtr="0">
            <a:noAutofit/>
          </a:bodyPr>
          <a:lstStyle/>
          <a:p>
            <a:pPr marL="0" lvl="0" indent="0">
              <a:buNone/>
            </a:pPr>
            <a:r>
              <a:rPr lang="en-US" b="1" dirty="0">
                <a:solidFill>
                  <a:srgbClr val="F2F2F2"/>
                </a:solidFill>
              </a:rPr>
              <a:t>I just feel more comfortable talking to a vet or googling myself. The VA here...they’re not very helpful. I don’t know how to get to someone directly.</a:t>
            </a:r>
            <a:r>
              <a:rPr lang="en" b="1" dirty="0">
                <a:solidFill>
                  <a:srgbClr val="F2F2F2"/>
                </a:solidFill>
              </a:rPr>
              <a:t>.</a:t>
            </a:r>
            <a:endParaRPr b="1" dirty="0">
              <a:solidFill>
                <a:srgbClr val="F2F2F2"/>
              </a:solidFill>
            </a:endParaRPr>
          </a:p>
        </p:txBody>
      </p:sp>
      <p:pic>
        <p:nvPicPr>
          <p:cNvPr id="307" name="Google Shape;307;p46"/>
          <p:cNvPicPr preferRelativeResize="0"/>
          <p:nvPr/>
        </p:nvPicPr>
        <p:blipFill>
          <a:blip r:embed="rId3">
            <a:alphaModFix/>
          </a:blip>
          <a:stretch>
            <a:fillRect/>
          </a:stretch>
        </p:blipFill>
        <p:spPr>
          <a:xfrm>
            <a:off x="6672263" y="4425867"/>
            <a:ext cx="1919475" cy="427383"/>
          </a:xfrm>
          <a:prstGeom prst="rect">
            <a:avLst/>
          </a:prstGeom>
          <a:noFill/>
          <a:ln>
            <a:noFill/>
          </a:ln>
        </p:spPr>
      </p:pic>
      <p:sp>
        <p:nvSpPr>
          <p:cNvPr id="308" name="Google Shape;308;p46"/>
          <p:cNvSpPr txBox="1">
            <a:spLocks noGrp="1"/>
          </p:cNvSpPr>
          <p:nvPr>
            <p:ph type="body" idx="1"/>
          </p:nvPr>
        </p:nvSpPr>
        <p:spPr>
          <a:xfrm>
            <a:off x="1880100" y="3140602"/>
            <a:ext cx="5383800" cy="427500"/>
          </a:xfrm>
          <a:prstGeom prst="rect">
            <a:avLst/>
          </a:prstGeom>
        </p:spPr>
        <p:txBody>
          <a:bodyPr spcFirstLastPara="1" wrap="square" lIns="34275" tIns="34275" rIns="34275" bIns="34275" anchor="t" anchorCtr="0">
            <a:noAutofit/>
          </a:bodyPr>
          <a:lstStyle/>
          <a:p>
            <a:pPr marL="0" lvl="0" indent="0" algn="l" rtl="0">
              <a:spcBef>
                <a:spcPts val="600"/>
              </a:spcBef>
              <a:spcAft>
                <a:spcPts val="0"/>
              </a:spcAft>
              <a:buNone/>
            </a:pPr>
            <a:r>
              <a:rPr lang="en" dirty="0">
                <a:solidFill>
                  <a:srgbClr val="F2F2F2"/>
                </a:solidFill>
              </a:rPr>
              <a:t>Black, Female Veteran, Age 35-44</a:t>
            </a:r>
            <a:endParaRPr dirty="0">
              <a:solidFill>
                <a:srgbClr val="F2F2F2"/>
              </a:solidFill>
            </a:endParaRPr>
          </a:p>
        </p:txBody>
      </p:sp>
    </p:spTree>
    <p:extLst>
      <p:ext uri="{BB962C8B-B14F-4D97-AF65-F5344CB8AC3E}">
        <p14:creationId xmlns:p14="http://schemas.microsoft.com/office/powerpoint/2010/main" val="585349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6"/>
        <p:cNvGrpSpPr/>
        <p:nvPr/>
      </p:nvGrpSpPr>
      <p:grpSpPr>
        <a:xfrm>
          <a:off x="0" y="0"/>
          <a:ext cx="0" cy="0"/>
          <a:chOff x="0" y="0"/>
          <a:chExt cx="0" cy="0"/>
        </a:xfrm>
      </p:grpSpPr>
      <p:sp>
        <p:nvSpPr>
          <p:cNvPr id="217" name="Google Shape;217;p37"/>
          <p:cNvSpPr txBox="1">
            <a:spLocks noGrp="1"/>
          </p:cNvSpPr>
          <p:nvPr>
            <p:ph type="title"/>
          </p:nvPr>
        </p:nvSpPr>
        <p:spPr>
          <a:xfrm>
            <a:off x="1143000" y="2242200"/>
            <a:ext cx="6858000" cy="659100"/>
          </a:xfrm>
          <a:prstGeom prst="rect">
            <a:avLst/>
          </a:prstGeom>
        </p:spPr>
        <p:txBody>
          <a:bodyPr spcFirstLastPara="1" wrap="square" lIns="34275" tIns="34275" rIns="34275" bIns="34275" anchor="b" anchorCtr="0">
            <a:noAutofit/>
          </a:bodyPr>
          <a:lstStyle/>
          <a:p>
            <a:pPr marL="0" lvl="0" indent="0" algn="ctr" rtl="0">
              <a:spcBef>
                <a:spcPts val="0"/>
              </a:spcBef>
              <a:spcAft>
                <a:spcPts val="0"/>
              </a:spcAft>
              <a:buNone/>
            </a:pPr>
            <a:r>
              <a:rPr lang="en" b="1" dirty="0">
                <a:solidFill>
                  <a:srgbClr val="F2F2F2"/>
                </a:solidFill>
              </a:rPr>
              <a:t>Updated Disclaimer</a:t>
            </a:r>
            <a:endParaRPr b="1" dirty="0">
              <a:solidFill>
                <a:srgbClr val="F2F2F2"/>
              </a:solidFill>
            </a:endParaRPr>
          </a:p>
        </p:txBody>
      </p:sp>
      <p:pic>
        <p:nvPicPr>
          <p:cNvPr id="218" name="Google Shape;218;p37"/>
          <p:cNvPicPr preferRelativeResize="0"/>
          <p:nvPr/>
        </p:nvPicPr>
        <p:blipFill>
          <a:blip r:embed="rId3">
            <a:alphaModFix/>
          </a:blip>
          <a:stretch>
            <a:fillRect/>
          </a:stretch>
        </p:blipFill>
        <p:spPr>
          <a:xfrm>
            <a:off x="6672263" y="4425867"/>
            <a:ext cx="1919475" cy="427383"/>
          </a:xfrm>
          <a:prstGeom prst="rect">
            <a:avLst/>
          </a:prstGeom>
          <a:noFill/>
          <a:ln>
            <a:noFill/>
          </a:ln>
        </p:spPr>
      </p:pic>
    </p:spTree>
    <p:extLst>
      <p:ext uri="{BB962C8B-B14F-4D97-AF65-F5344CB8AC3E}">
        <p14:creationId xmlns:p14="http://schemas.microsoft.com/office/powerpoint/2010/main" val="3455510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2"/>
        <p:cNvGrpSpPr/>
        <p:nvPr/>
      </p:nvGrpSpPr>
      <p:grpSpPr>
        <a:xfrm>
          <a:off x="0" y="0"/>
          <a:ext cx="0" cy="0"/>
          <a:chOff x="0" y="0"/>
          <a:chExt cx="0" cy="0"/>
        </a:xfrm>
      </p:grpSpPr>
      <p:pic>
        <p:nvPicPr>
          <p:cNvPr id="5" name="Picture 4">
            <a:extLst>
              <a:ext uri="{FF2B5EF4-FFF2-40B4-BE49-F238E27FC236}">
                <a16:creationId xmlns:a16="http://schemas.microsoft.com/office/drawing/2014/main" id="{EDC70CD0-8EDC-914E-AB31-2DB52B5B8BC4}"/>
              </a:ext>
            </a:extLst>
          </p:cNvPr>
          <p:cNvPicPr>
            <a:picLocks noChangeAspect="1"/>
          </p:cNvPicPr>
          <p:nvPr/>
        </p:nvPicPr>
        <p:blipFill>
          <a:blip r:embed="rId3"/>
          <a:stretch>
            <a:fillRect/>
          </a:stretch>
        </p:blipFill>
        <p:spPr>
          <a:xfrm>
            <a:off x="1199613" y="0"/>
            <a:ext cx="6432386" cy="5143500"/>
          </a:xfrm>
          <a:prstGeom prst="rect">
            <a:avLst/>
          </a:prstGeom>
        </p:spPr>
      </p:pic>
      <p:pic>
        <p:nvPicPr>
          <p:cNvPr id="224" name="Google Shape;224;p38"/>
          <p:cNvPicPr preferRelativeResize="0"/>
          <p:nvPr/>
        </p:nvPicPr>
        <p:blipFill>
          <a:blip r:embed="rId4">
            <a:alphaModFix/>
          </a:blip>
          <a:stretch>
            <a:fillRect/>
          </a:stretch>
        </p:blipFill>
        <p:spPr>
          <a:xfrm>
            <a:off x="6672262" y="4395923"/>
            <a:ext cx="1919475" cy="487261"/>
          </a:xfrm>
          <a:prstGeom prst="rect">
            <a:avLst/>
          </a:prstGeom>
          <a:noFill/>
          <a:ln>
            <a:noFill/>
          </a:ln>
        </p:spPr>
      </p:pic>
    </p:spTree>
  </p:cSld>
  <p:clrMapOvr>
    <a:masterClrMapping/>
  </p:clrMapOvr>
</p:sld>
</file>

<file path=ppt/theme/theme1.xml><?xml version="1.0" encoding="utf-8"?>
<a:theme xmlns:a="http://schemas.openxmlformats.org/drawingml/2006/main" name="Brown Bag Template">
  <a:themeElements>
    <a:clrScheme name="Brown Bag Template">
      <a:dk1>
        <a:srgbClr val="0070BC"/>
      </a:dk1>
      <a:lt1>
        <a:srgbClr val="1A5484"/>
      </a:lt1>
      <a:dk2>
        <a:srgbClr val="A7A7A7"/>
      </a:dk2>
      <a:lt2>
        <a:srgbClr val="535353"/>
      </a:lt2>
      <a:accent1>
        <a:srgbClr val="0070BC"/>
      </a:accent1>
      <a:accent2>
        <a:srgbClr val="10385A"/>
      </a:accent2>
      <a:accent3>
        <a:srgbClr val="1A5484"/>
      </a:accent3>
      <a:accent4>
        <a:srgbClr val="0F2F4A"/>
      </a:accent4>
      <a:accent5>
        <a:srgbClr val="0B2439"/>
      </a:accent5>
      <a:accent6>
        <a:srgbClr val="081928"/>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2718</TotalTime>
  <Words>956</Words>
  <Application>Microsoft Macintosh PowerPoint</Application>
  <PresentationFormat>On-screen Show (16:9)</PresentationFormat>
  <Paragraphs>133</Paragraphs>
  <Slides>23</Slides>
  <Notes>23</Notes>
  <HiddenSlides>0</HiddenSlides>
  <MMClips>2</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Arial</vt:lpstr>
      <vt:lpstr>Bitter</vt:lpstr>
      <vt:lpstr>Bitter Medium</vt:lpstr>
      <vt:lpstr>Source Sans Pro</vt:lpstr>
      <vt:lpstr>Avenir</vt:lpstr>
      <vt:lpstr>Source Sans Pro SemiBold</vt:lpstr>
      <vt:lpstr>Calibri</vt:lpstr>
      <vt:lpstr>Slack-Lato</vt:lpstr>
      <vt:lpstr>Source Sans Pro Light</vt:lpstr>
      <vt:lpstr>Brown Bag Template</vt:lpstr>
      <vt:lpstr>Virtual Agent Chatbot</vt:lpstr>
      <vt:lpstr>Purpose for research</vt:lpstr>
      <vt:lpstr>Participants</vt:lpstr>
      <vt:lpstr>How this research maps to the Veteran journey </vt:lpstr>
      <vt:lpstr>OCTO-DE goals that this research supports</vt:lpstr>
      <vt:lpstr>Vet Actions for VA Info</vt:lpstr>
      <vt:lpstr>“</vt:lpstr>
      <vt:lpstr>Updated Disclaimer</vt:lpstr>
      <vt:lpstr>PowerPoint Presentation</vt:lpstr>
      <vt:lpstr>Drupal Response Task</vt:lpstr>
      <vt:lpstr>PowerPoint Presentation</vt:lpstr>
      <vt:lpstr>PowerPoint Presentation</vt:lpstr>
      <vt:lpstr>Key Findings</vt:lpstr>
      <vt:lpstr>General Topic Task</vt:lpstr>
      <vt:lpstr>Key Findings</vt:lpstr>
      <vt:lpstr>Claims Task</vt:lpstr>
      <vt:lpstr>PowerPoint Presentation</vt:lpstr>
      <vt:lpstr>Key Findings</vt:lpstr>
      <vt:lpstr>Additional Findings</vt:lpstr>
      <vt:lpstr>Recommendations</vt:lpstr>
      <vt:lpstr>“</vt:lpstr>
      <vt:lpstr>Any 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Agent Chatbot</dc:title>
  <cp:lastModifiedBy>Shane Strassberg</cp:lastModifiedBy>
  <cp:revision>21</cp:revision>
  <dcterms:modified xsi:type="dcterms:W3CDTF">2021-12-06T19:02:40Z</dcterms:modified>
</cp:coreProperties>
</file>